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96" r:id="rId3"/>
    <p:sldId id="259" r:id="rId4"/>
    <p:sldId id="287" r:id="rId5"/>
    <p:sldId id="298" r:id="rId6"/>
    <p:sldId id="291" r:id="rId7"/>
    <p:sldId id="297" r:id="rId8"/>
    <p:sldId id="290" r:id="rId9"/>
    <p:sldId id="267" r:id="rId10"/>
    <p:sldId id="268" r:id="rId11"/>
    <p:sldId id="292" r:id="rId12"/>
    <p:sldId id="272" r:id="rId13"/>
    <p:sldId id="270" r:id="rId14"/>
    <p:sldId id="273" r:id="rId15"/>
    <p:sldId id="286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58" r:id="rId28"/>
    <p:sldId id="294" r:id="rId29"/>
    <p:sldId id="271" r:id="rId30"/>
    <p:sldId id="284" r:id="rId31"/>
    <p:sldId id="288" r:id="rId32"/>
    <p:sldId id="293" r:id="rId33"/>
    <p:sldId id="260" r:id="rId34"/>
    <p:sldId id="264" r:id="rId35"/>
    <p:sldId id="295" r:id="rId36"/>
  </p:sldIdLst>
  <p:sldSz cx="9144000" cy="6858000" type="screen4x3"/>
  <p:notesSz cx="6805613" cy="99441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3F2F"/>
    <a:srgbClr val="675E47"/>
    <a:srgbClr val="343024"/>
    <a:srgbClr val="000000"/>
    <a:srgbClr val="6633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4" d="100"/>
          <a:sy n="124" d="100"/>
        </p:scale>
        <p:origin x="12" y="10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128F-F02F-4FE7-89C8-26D7EF8EC769}" type="datetimeFigureOut">
              <a:rPr lang="pl-PL" smtClean="0"/>
              <a:t>2017-03-17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B367-3A76-481A-A361-CFE6FB8B9E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128F-F02F-4FE7-89C8-26D7EF8EC769}" type="datetimeFigureOut">
              <a:rPr lang="pl-PL" smtClean="0"/>
              <a:t>2017-03-17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B367-3A76-481A-A361-CFE6FB8B9E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128F-F02F-4FE7-89C8-26D7EF8EC769}" type="datetimeFigureOut">
              <a:rPr lang="pl-PL" smtClean="0"/>
              <a:t>2017-03-17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B367-3A76-481A-A361-CFE6FB8B9E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128F-F02F-4FE7-89C8-26D7EF8EC769}" type="datetimeFigureOut">
              <a:rPr lang="pl-PL" smtClean="0"/>
              <a:t>2017-03-17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B367-3A76-481A-A361-CFE6FB8B9E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128F-F02F-4FE7-89C8-26D7EF8EC769}" type="datetimeFigureOut">
              <a:rPr lang="pl-PL" smtClean="0"/>
              <a:t>2017-03-17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B367-3A76-481A-A361-CFE6FB8B9E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128F-F02F-4FE7-89C8-26D7EF8EC769}" type="datetimeFigureOut">
              <a:rPr lang="pl-PL" smtClean="0"/>
              <a:t>2017-03-17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B367-3A76-481A-A361-CFE6FB8B9E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128F-F02F-4FE7-89C8-26D7EF8EC769}" type="datetimeFigureOut">
              <a:rPr lang="pl-PL" smtClean="0"/>
              <a:t>2017-03-17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B367-3A76-481A-A361-CFE6FB8B9E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128F-F02F-4FE7-89C8-26D7EF8EC769}" type="datetimeFigureOut">
              <a:rPr lang="pl-PL" smtClean="0"/>
              <a:t>2017-03-17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B367-3A76-481A-A361-CFE6FB8B9E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128F-F02F-4FE7-89C8-26D7EF8EC769}" type="datetimeFigureOut">
              <a:rPr lang="pl-PL" smtClean="0"/>
              <a:t>2017-03-17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B367-3A76-481A-A361-CFE6FB8B9E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128F-F02F-4FE7-89C8-26D7EF8EC769}" type="datetimeFigureOut">
              <a:rPr lang="pl-PL" smtClean="0"/>
              <a:t>2017-03-17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B367-3A76-481A-A361-CFE6FB8B9E2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128F-F02F-4FE7-89C8-26D7EF8EC769}" type="datetimeFigureOut">
              <a:rPr lang="pl-PL" smtClean="0"/>
              <a:t>2017-03-17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8FB367-3A76-481A-A361-CFE6FB8B9E2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88FB367-3A76-481A-A361-CFE6FB8B9E26}" type="slidenum">
              <a:rPr lang="pl-PL" smtClean="0"/>
              <a:t>‹#›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69F128F-F02F-4FE7-89C8-26D7EF8EC769}" type="datetimeFigureOut">
              <a:rPr lang="pl-PL" smtClean="0"/>
              <a:t>2017-03-17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420472" cy="194421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b="1" dirty="0" smtClean="0">
                <a:solidFill>
                  <a:srgbClr val="003300"/>
                </a:solidFill>
              </a:rPr>
              <a:t>Powstanie Wielkanocne</a:t>
            </a:r>
            <a:r>
              <a:rPr lang="pl-PL" dirty="0" smtClean="0">
                <a:solidFill>
                  <a:srgbClr val="003300"/>
                </a:solidFill>
              </a:rPr>
              <a:t/>
            </a:r>
            <a:br>
              <a:rPr lang="pl-PL" dirty="0" smtClean="0">
                <a:solidFill>
                  <a:srgbClr val="003300"/>
                </a:solidFill>
              </a:rPr>
            </a:br>
            <a:r>
              <a:rPr lang="pl-PL" dirty="0" smtClean="0">
                <a:solidFill>
                  <a:srgbClr val="003300"/>
                </a:solidFill>
              </a:rPr>
              <a:t>				</a:t>
            </a:r>
            <a:r>
              <a:rPr lang="pl-PL" b="1" dirty="0" smtClean="0">
                <a:solidFill>
                  <a:srgbClr val="003300"/>
                </a:solidFill>
              </a:rPr>
              <a:t>1916</a:t>
            </a:r>
            <a:endParaRPr lang="pl-PL" b="1" dirty="0">
              <a:solidFill>
                <a:srgbClr val="0033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4941168"/>
            <a:ext cx="6893808" cy="1296144"/>
          </a:xfrm>
        </p:spPr>
        <p:txBody>
          <a:bodyPr>
            <a:normAutofit/>
          </a:bodyPr>
          <a:lstStyle/>
          <a:p>
            <a:endParaRPr lang="pl-PL" dirty="0" smtClean="0">
              <a:solidFill>
                <a:srgbClr val="003300"/>
              </a:solidFill>
            </a:endParaRPr>
          </a:p>
          <a:p>
            <a:endParaRPr lang="pl-PL" dirty="0" smtClean="0">
              <a:solidFill>
                <a:srgbClr val="003300"/>
              </a:solidFill>
            </a:endParaRPr>
          </a:p>
          <a:p>
            <a:r>
              <a:rPr lang="pl-PL" sz="1700" b="1" dirty="0" smtClean="0">
                <a:solidFill>
                  <a:srgbClr val="003300"/>
                </a:solidFill>
              </a:rPr>
              <a:t>Mariola Socha </a:t>
            </a:r>
            <a:r>
              <a:rPr lang="pl-PL" sz="2400" b="1" dirty="0" smtClean="0">
                <a:solidFill>
                  <a:srgbClr val="003300"/>
                </a:solidFill>
              </a:rPr>
              <a:t>		             Znane i nieznane fakty</a:t>
            </a:r>
            <a:endParaRPr lang="pl-PL" sz="2400" b="1" dirty="0">
              <a:solidFill>
                <a:srgbClr val="0033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2774574" cy="392602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92896"/>
            <a:ext cx="4533867" cy="251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95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/>
              <a:t>Powstanie Wielkanocne 1916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51720" y="1600200"/>
            <a:ext cx="602548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l-PL" b="1" dirty="0" smtClean="0">
                <a:solidFill>
                  <a:srgbClr val="343024"/>
                </a:solidFill>
              </a:rPr>
              <a:t>Patrick </a:t>
            </a:r>
            <a:r>
              <a:rPr lang="pl-PL" b="1" dirty="0" err="1" smtClean="0">
                <a:solidFill>
                  <a:srgbClr val="343024"/>
                </a:solidFill>
              </a:rPr>
              <a:t>Pearse</a:t>
            </a:r>
            <a:r>
              <a:rPr lang="pl-PL" b="1" dirty="0" smtClean="0">
                <a:solidFill>
                  <a:srgbClr val="343024"/>
                </a:solidFill>
              </a:rPr>
              <a:t> (1879 – 1916)</a:t>
            </a:r>
          </a:p>
          <a:p>
            <a:pPr marL="114300" indent="0">
              <a:buNone/>
            </a:pPr>
            <a:endParaRPr lang="pl-PL" sz="1400" i="1" dirty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i="1" dirty="0" smtClean="0">
                <a:solidFill>
                  <a:srgbClr val="343024"/>
                </a:solidFill>
              </a:rPr>
              <a:t>Wydaje </a:t>
            </a:r>
            <a:r>
              <a:rPr lang="pl-PL" sz="1600" i="1" dirty="0">
                <a:solidFill>
                  <a:srgbClr val="343024"/>
                </a:solidFill>
              </a:rPr>
              <a:t>się</a:t>
            </a:r>
            <a:r>
              <a:rPr lang="pl-PL" sz="1600" i="1">
                <a:solidFill>
                  <a:srgbClr val="343024"/>
                </a:solidFill>
              </a:rPr>
              <a:t>, </a:t>
            </a:r>
            <a:r>
              <a:rPr lang="pl-PL" sz="1600" i="1" smtClean="0">
                <a:solidFill>
                  <a:srgbClr val="343024"/>
                </a:solidFill>
              </a:rPr>
              <a:t>że </a:t>
            </a:r>
            <a:r>
              <a:rPr lang="pl-PL" sz="1600" i="1" dirty="0">
                <a:solidFill>
                  <a:srgbClr val="343024"/>
                </a:solidFill>
              </a:rPr>
              <a:t>przegraliśmy, ale nie przegraliśmy, uchylić się od walki byłoby przegraną, walczyć to </a:t>
            </a:r>
            <a:r>
              <a:rPr lang="pl-PL" sz="1600" i="1" dirty="0" smtClean="0">
                <a:solidFill>
                  <a:srgbClr val="343024"/>
                </a:solidFill>
              </a:rPr>
              <a:t>zwyciężyć.</a:t>
            </a:r>
            <a:r>
              <a:rPr lang="pl-PL" sz="1600" b="1" i="1" dirty="0" smtClean="0">
                <a:solidFill>
                  <a:srgbClr val="343024"/>
                </a:solidFill>
              </a:rPr>
              <a:t> </a:t>
            </a:r>
          </a:p>
          <a:p>
            <a:pPr marL="114300" indent="0">
              <a:buNone/>
            </a:pPr>
            <a:endParaRPr lang="pl-PL" sz="1600" b="1" i="1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>
                <a:solidFill>
                  <a:srgbClr val="343024"/>
                </a:solidFill>
              </a:rPr>
              <a:t>O</a:t>
            </a:r>
            <a:r>
              <a:rPr lang="pl-PL" sz="1600" dirty="0" smtClean="0">
                <a:solidFill>
                  <a:srgbClr val="343024"/>
                </a:solidFill>
              </a:rPr>
              <a:t>jciec Anglik, matka Irlandka, w 1913 roku wstąpił do Irlandzkich Ochotników, sygnatariusz Proklamacji, to on odczytał ją na schodach Poczty Głównej i ogłosił powstanie republiki.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Był pisarzem, pedagogiem, prawnikiem i założycielem elitarnej szkoły Świętego Endy. Szkoła miała uczyć chłopców patriotyzmu i irlandzkich tradycji.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Pisał wiersze, nowele i odezwy polityczne w języku  angielskim i irlandzkim, którego był fanatycznym obrońcą i uważał go za tożsamość narodu.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Na rozprawie wygłosił płomienną mowę.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Stracony 3 maja 1916 roku.</a:t>
            </a:r>
            <a:endParaRPr lang="pl-PL" sz="1600" dirty="0">
              <a:solidFill>
                <a:srgbClr val="343024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1728192" cy="271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32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/>
              <a:t>Powstanie Wielkanocne 1916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114300" indent="0">
              <a:buNone/>
            </a:pPr>
            <a:r>
              <a:rPr lang="pl-PL" sz="8800" b="1" dirty="0" smtClean="0">
                <a:solidFill>
                  <a:srgbClr val="343024"/>
                </a:solidFill>
              </a:rPr>
              <a:t>Thomas Clarke (1857 – 1916)</a:t>
            </a:r>
          </a:p>
          <a:p>
            <a:pPr marL="114300" indent="0">
              <a:buNone/>
            </a:pPr>
            <a:endParaRPr lang="pl-PL" b="1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6400" i="1" dirty="0" smtClean="0">
                <a:solidFill>
                  <a:srgbClr val="343024"/>
                </a:solidFill>
              </a:rPr>
              <a:t>Żyłem aby zobaczyć najpiękniejszą godzinę irlandzkiej historii.</a:t>
            </a:r>
          </a:p>
          <a:p>
            <a:pPr marL="114300" indent="0">
              <a:buNone/>
            </a:pPr>
            <a:r>
              <a:rPr lang="pl-PL" sz="6400" i="1" dirty="0">
                <a:solidFill>
                  <a:srgbClr val="343024"/>
                </a:solidFill>
              </a:rPr>
              <a:t>Wierzymy że zadaliśmy pierwsze uderzenie, które roznieci wolność. Następny cios, który Irlandia bez wątpienia zada, spowoduje wygraną. W tej wierze umieramy szczęśliwi</a:t>
            </a:r>
            <a:r>
              <a:rPr lang="pl-PL" sz="6400" i="1" dirty="0" smtClean="0">
                <a:solidFill>
                  <a:srgbClr val="343024"/>
                </a:solidFill>
              </a:rPr>
              <a:t>.</a:t>
            </a:r>
          </a:p>
          <a:p>
            <a:pPr marL="114300" indent="0">
              <a:buNone/>
            </a:pPr>
            <a:r>
              <a:rPr lang="pl-PL" sz="6400" i="1" dirty="0">
                <a:solidFill>
                  <a:srgbClr val="343024"/>
                </a:solidFill>
              </a:rPr>
              <a:t/>
            </a:r>
            <a:br>
              <a:rPr lang="pl-PL" sz="6400" i="1" dirty="0">
                <a:solidFill>
                  <a:srgbClr val="343024"/>
                </a:solidFill>
              </a:rPr>
            </a:br>
            <a:r>
              <a:rPr lang="pl-PL" sz="6400" i="1" dirty="0" smtClean="0">
                <a:solidFill>
                  <a:srgbClr val="343024"/>
                </a:solidFill>
              </a:rPr>
              <a:t>	</a:t>
            </a:r>
          </a:p>
          <a:p>
            <a:pPr marL="114300" indent="0">
              <a:buNone/>
            </a:pPr>
            <a:r>
              <a:rPr lang="pl-PL" sz="6400" dirty="0" smtClean="0">
                <a:solidFill>
                  <a:srgbClr val="343024"/>
                </a:solidFill>
              </a:rPr>
              <a:t>	Najstarszy z </a:t>
            </a:r>
            <a:r>
              <a:rPr lang="pl-PL" sz="6400" dirty="0" err="1" smtClean="0">
                <a:solidFill>
                  <a:srgbClr val="343024"/>
                </a:solidFill>
              </a:rPr>
              <a:t>roztrzelanych</a:t>
            </a:r>
            <a:r>
              <a:rPr lang="pl-PL" sz="6400" dirty="0" smtClean="0">
                <a:solidFill>
                  <a:srgbClr val="343024"/>
                </a:solidFill>
              </a:rPr>
              <a:t> przywódców </a:t>
            </a:r>
          </a:p>
          <a:p>
            <a:pPr marL="114300" indent="0">
              <a:buNone/>
            </a:pPr>
            <a:r>
              <a:rPr lang="pl-PL" sz="6400" dirty="0">
                <a:solidFill>
                  <a:srgbClr val="343024"/>
                </a:solidFill>
              </a:rPr>
              <a:t> </a:t>
            </a:r>
            <a:r>
              <a:rPr lang="pl-PL" sz="6400" dirty="0" smtClean="0">
                <a:solidFill>
                  <a:srgbClr val="343024"/>
                </a:solidFill>
              </a:rPr>
              <a:t>                powstania, skarbnik Irlandzkiego Bractwa </a:t>
            </a:r>
          </a:p>
          <a:p>
            <a:pPr marL="114300" indent="0">
              <a:buNone/>
            </a:pPr>
            <a:r>
              <a:rPr lang="pl-PL" sz="6400" dirty="0">
                <a:solidFill>
                  <a:srgbClr val="343024"/>
                </a:solidFill>
              </a:rPr>
              <a:t> </a:t>
            </a:r>
            <a:r>
              <a:rPr lang="pl-PL" sz="6400" dirty="0" smtClean="0">
                <a:solidFill>
                  <a:srgbClr val="343024"/>
                </a:solidFill>
              </a:rPr>
              <a:t>                Republikańskiego, przebywał 15 lat </a:t>
            </a:r>
          </a:p>
          <a:p>
            <a:pPr marL="114300" indent="0">
              <a:buNone/>
            </a:pPr>
            <a:r>
              <a:rPr lang="pl-PL" sz="6400" dirty="0">
                <a:solidFill>
                  <a:srgbClr val="343024"/>
                </a:solidFill>
              </a:rPr>
              <a:t> </a:t>
            </a:r>
            <a:r>
              <a:rPr lang="pl-PL" sz="6400" dirty="0" smtClean="0">
                <a:solidFill>
                  <a:srgbClr val="343024"/>
                </a:solidFill>
              </a:rPr>
              <a:t>                w angielskim więzieniu zdradzony przez szpiega, po zamachu na London Bridge. </a:t>
            </a:r>
            <a:endParaRPr lang="pl-PL" sz="6400" b="1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6400" dirty="0" smtClean="0">
                <a:solidFill>
                  <a:srgbClr val="343024"/>
                </a:solidFill>
              </a:rPr>
              <a:t>	Po powstaniu Thomas </a:t>
            </a:r>
            <a:r>
              <a:rPr lang="pl-PL" sz="6400" dirty="0">
                <a:solidFill>
                  <a:srgbClr val="343024"/>
                </a:solidFill>
              </a:rPr>
              <a:t>został osądzony jako </a:t>
            </a:r>
            <a:endParaRPr lang="pl-PL" sz="64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6400" dirty="0">
                <a:solidFill>
                  <a:srgbClr val="343024"/>
                </a:solidFill>
              </a:rPr>
              <a:t>	</a:t>
            </a:r>
            <a:r>
              <a:rPr lang="pl-PL" sz="6400" dirty="0" smtClean="0">
                <a:solidFill>
                  <a:srgbClr val="343024"/>
                </a:solidFill>
              </a:rPr>
              <a:t>winny</a:t>
            </a:r>
            <a:r>
              <a:rPr lang="pl-PL" sz="6400" dirty="0">
                <a:solidFill>
                  <a:srgbClr val="343024"/>
                </a:solidFill>
              </a:rPr>
              <a:t>, </a:t>
            </a:r>
            <a:r>
              <a:rPr lang="pl-PL" sz="6400" dirty="0" smtClean="0">
                <a:solidFill>
                  <a:srgbClr val="343024"/>
                </a:solidFill>
              </a:rPr>
              <a:t>podczas </a:t>
            </a:r>
            <a:r>
              <a:rPr lang="pl-PL" sz="6400" dirty="0">
                <a:solidFill>
                  <a:srgbClr val="343024"/>
                </a:solidFill>
              </a:rPr>
              <a:t>całego procesu, sąd traktował </a:t>
            </a:r>
            <a:endParaRPr lang="pl-PL" sz="64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6400" dirty="0">
                <a:solidFill>
                  <a:srgbClr val="343024"/>
                </a:solidFill>
              </a:rPr>
              <a:t>	</a:t>
            </a:r>
            <a:r>
              <a:rPr lang="pl-PL" sz="6400" dirty="0" smtClean="0">
                <a:solidFill>
                  <a:srgbClr val="343024"/>
                </a:solidFill>
              </a:rPr>
              <a:t>z </a:t>
            </a:r>
            <a:r>
              <a:rPr lang="pl-PL" sz="6400" dirty="0">
                <a:solidFill>
                  <a:srgbClr val="343024"/>
                </a:solidFill>
              </a:rPr>
              <a:t>lodowatą  </a:t>
            </a:r>
            <a:r>
              <a:rPr lang="pl-PL" sz="6400" dirty="0" smtClean="0">
                <a:solidFill>
                  <a:srgbClr val="343024"/>
                </a:solidFill>
              </a:rPr>
              <a:t>pogardą. </a:t>
            </a:r>
          </a:p>
          <a:p>
            <a:pPr marL="114300" indent="0">
              <a:buNone/>
            </a:pPr>
            <a:r>
              <a:rPr lang="pl-PL" sz="6400" dirty="0">
                <a:solidFill>
                  <a:srgbClr val="343024"/>
                </a:solidFill>
              </a:rPr>
              <a:t>	</a:t>
            </a:r>
            <a:r>
              <a:rPr lang="pl-PL" sz="6400" dirty="0" smtClean="0">
                <a:solidFill>
                  <a:srgbClr val="343024"/>
                </a:solidFill>
              </a:rPr>
              <a:t>Pozwolono mu zobaczyć się  z żoną. </a:t>
            </a:r>
          </a:p>
          <a:p>
            <a:pPr marL="114300" indent="0">
              <a:buNone/>
            </a:pPr>
            <a:endParaRPr lang="pl-PL" sz="64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6400" dirty="0" smtClean="0">
                <a:solidFill>
                  <a:srgbClr val="343024"/>
                </a:solidFill>
              </a:rPr>
              <a:t>Mówił </a:t>
            </a:r>
            <a:r>
              <a:rPr lang="pl-PL" sz="6400" dirty="0">
                <a:solidFill>
                  <a:srgbClr val="343024"/>
                </a:solidFill>
              </a:rPr>
              <a:t>do żony, </a:t>
            </a:r>
            <a:r>
              <a:rPr lang="pl-PL" sz="6400" i="1" dirty="0">
                <a:solidFill>
                  <a:srgbClr val="343024"/>
                </a:solidFill>
              </a:rPr>
              <a:t>że to dobrze, że rozstrzelają ich jak żołnierzy, nie chciał już siedzieć w angielskim więzieniu.</a:t>
            </a:r>
            <a:r>
              <a:rPr lang="pl-PL" sz="6400" dirty="0">
                <a:solidFill>
                  <a:srgbClr val="343024"/>
                </a:solidFill>
              </a:rPr>
              <a:t> Uważał, że taka ofiara za Irlandię opłaci się pokoleniom w przyszłości</a:t>
            </a:r>
            <a:r>
              <a:rPr lang="pl-PL" sz="6400" dirty="0" smtClean="0">
                <a:solidFill>
                  <a:srgbClr val="343024"/>
                </a:solidFill>
              </a:rPr>
              <a:t>.</a:t>
            </a:r>
          </a:p>
          <a:p>
            <a:pPr marL="114300" indent="0">
              <a:buNone/>
            </a:pPr>
            <a:r>
              <a:rPr lang="pl-PL" sz="6400" dirty="0" smtClean="0">
                <a:solidFill>
                  <a:srgbClr val="343024"/>
                </a:solidFill>
              </a:rPr>
              <a:t>Stracony 3 maja 1916 roku.</a:t>
            </a:r>
            <a:r>
              <a:rPr lang="pl-PL" sz="6400" dirty="0">
                <a:solidFill>
                  <a:srgbClr val="343024"/>
                </a:solidFill>
              </a:rPr>
              <a:t/>
            </a:r>
            <a:br>
              <a:rPr lang="pl-PL" sz="6400" dirty="0">
                <a:solidFill>
                  <a:srgbClr val="343024"/>
                </a:solidFill>
              </a:rPr>
            </a:br>
            <a:r>
              <a:rPr lang="pl-PL" sz="6400" dirty="0">
                <a:solidFill>
                  <a:srgbClr val="343024"/>
                </a:solidFill>
              </a:rPr>
              <a:t/>
            </a:r>
            <a:br>
              <a:rPr lang="pl-PL" sz="6400" dirty="0">
                <a:solidFill>
                  <a:srgbClr val="343024"/>
                </a:solidFill>
              </a:rPr>
            </a:br>
            <a:r>
              <a:rPr lang="pl-PL" sz="5600" dirty="0">
                <a:solidFill>
                  <a:srgbClr val="343024"/>
                </a:solidFill>
              </a:rPr>
              <a:t/>
            </a:r>
            <a:br>
              <a:rPr lang="pl-PL" sz="5600" dirty="0">
                <a:solidFill>
                  <a:srgbClr val="343024"/>
                </a:solidFill>
              </a:rPr>
            </a:br>
            <a:endParaRPr lang="pl-PL" sz="5600" dirty="0">
              <a:solidFill>
                <a:srgbClr val="343024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141" y="2875218"/>
            <a:ext cx="2682834" cy="154625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61100"/>
            <a:ext cx="1224136" cy="152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19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>
                <a:solidFill>
                  <a:srgbClr val="675E47"/>
                </a:solidFill>
              </a:rPr>
              <a:t>Powstanie</a:t>
            </a:r>
            <a:r>
              <a:rPr lang="pl-PL" sz="3200" b="1" dirty="0"/>
              <a:t> Wielkanocne 1916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132040"/>
          </a:xfrm>
        </p:spPr>
        <p:txBody>
          <a:bodyPr>
            <a:normAutofit fontScale="25000" lnSpcReduction="20000"/>
          </a:bodyPr>
          <a:lstStyle/>
          <a:p>
            <a:pPr marL="114300" indent="0">
              <a:buNone/>
            </a:pPr>
            <a:r>
              <a:rPr lang="pl-PL" sz="8800" b="1" dirty="0" smtClean="0">
                <a:solidFill>
                  <a:srgbClr val="343024"/>
                </a:solidFill>
              </a:rPr>
              <a:t>Thomas </a:t>
            </a:r>
            <a:r>
              <a:rPr lang="pl-PL" sz="8800" b="1" dirty="0" err="1" smtClean="0">
                <a:solidFill>
                  <a:srgbClr val="343024"/>
                </a:solidFill>
              </a:rPr>
              <a:t>MacDonagh</a:t>
            </a:r>
            <a:r>
              <a:rPr lang="pl-PL" sz="8800" b="1" dirty="0" smtClean="0">
                <a:solidFill>
                  <a:srgbClr val="343024"/>
                </a:solidFill>
              </a:rPr>
              <a:t> (1878 – 1916)</a:t>
            </a:r>
          </a:p>
          <a:p>
            <a:pPr marL="114300" indent="0">
              <a:buNone/>
            </a:pPr>
            <a:endParaRPr lang="pl-PL" b="1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5600" dirty="0" smtClean="0">
                <a:solidFill>
                  <a:srgbClr val="343024"/>
                </a:solidFill>
              </a:rPr>
              <a:t>Poeta, dramaturg, działacz polityczny, pracował jako asystent w szkole Patricka </a:t>
            </a:r>
            <a:r>
              <a:rPr lang="pl-PL" sz="5600" dirty="0" err="1" smtClean="0">
                <a:solidFill>
                  <a:srgbClr val="343024"/>
                </a:solidFill>
              </a:rPr>
              <a:t>Pearse’a</a:t>
            </a:r>
            <a:r>
              <a:rPr lang="pl-PL" sz="5600" dirty="0" smtClean="0">
                <a:solidFill>
                  <a:srgbClr val="343024"/>
                </a:solidFill>
              </a:rPr>
              <a:t>. </a:t>
            </a:r>
          </a:p>
          <a:p>
            <a:pPr marL="114300" indent="0">
              <a:buNone/>
            </a:pPr>
            <a:r>
              <a:rPr lang="pl-PL" sz="5600" dirty="0" smtClean="0">
                <a:solidFill>
                  <a:srgbClr val="343024"/>
                </a:solidFill>
              </a:rPr>
              <a:t>Zawsze uśmiechnięty, towarzyski i pełen uroku. Mimo, że jego poezja i dramaty były dobrze oceniane przez Yeatsa, Lady Gregory, nigdy nie odniósł komercyjnego sukcesu. </a:t>
            </a:r>
          </a:p>
          <a:p>
            <a:pPr marL="114300" indent="0">
              <a:buNone/>
            </a:pPr>
            <a:r>
              <a:rPr lang="pl-PL" sz="5600" dirty="0" smtClean="0">
                <a:solidFill>
                  <a:srgbClr val="343024"/>
                </a:solidFill>
              </a:rPr>
              <a:t>W czasie Powstania walczył w Fabryce Jacobsa,  </a:t>
            </a:r>
            <a:r>
              <a:rPr lang="pl-PL" sz="5600" dirty="0">
                <a:solidFill>
                  <a:srgbClr val="343024"/>
                </a:solidFill>
              </a:rPr>
              <a:t>twierdzy </a:t>
            </a:r>
            <a:r>
              <a:rPr lang="pl-PL" sz="5600" dirty="0" smtClean="0">
                <a:solidFill>
                  <a:srgbClr val="343024"/>
                </a:solidFill>
              </a:rPr>
              <a:t>nie do zdobycia.</a:t>
            </a:r>
          </a:p>
          <a:p>
            <a:pPr marL="114300" indent="0">
              <a:buNone/>
            </a:pPr>
            <a:r>
              <a:rPr lang="pl-PL" sz="5600" dirty="0" smtClean="0">
                <a:solidFill>
                  <a:srgbClr val="343024"/>
                </a:solidFill>
              </a:rPr>
              <a:t>Przed wykonaniem wyroku </a:t>
            </a:r>
            <a:r>
              <a:rPr lang="pl-PL" sz="5600" dirty="0">
                <a:solidFill>
                  <a:srgbClr val="343024"/>
                </a:solidFill>
              </a:rPr>
              <a:t>ś</a:t>
            </a:r>
            <a:r>
              <a:rPr lang="pl-PL" sz="5600" dirty="0" smtClean="0">
                <a:solidFill>
                  <a:srgbClr val="343024"/>
                </a:solidFill>
              </a:rPr>
              <a:t>mierci nie pozwolono mu na zobaczenie się </a:t>
            </a:r>
          </a:p>
          <a:p>
            <a:pPr marL="114300" indent="0">
              <a:buNone/>
            </a:pPr>
            <a:r>
              <a:rPr lang="pl-PL" sz="5600" dirty="0" smtClean="0">
                <a:solidFill>
                  <a:srgbClr val="343024"/>
                </a:solidFill>
              </a:rPr>
              <a:t>z żoną </a:t>
            </a:r>
            <a:r>
              <a:rPr lang="pl-PL" sz="5600" dirty="0" err="1" smtClean="0">
                <a:solidFill>
                  <a:srgbClr val="343024"/>
                </a:solidFill>
              </a:rPr>
              <a:t>Muriel</a:t>
            </a:r>
            <a:r>
              <a:rPr lang="pl-PL" sz="5600" dirty="0" smtClean="0">
                <a:solidFill>
                  <a:srgbClr val="343024"/>
                </a:solidFill>
              </a:rPr>
              <a:t>. </a:t>
            </a:r>
          </a:p>
          <a:p>
            <a:pPr marL="114300" indent="0">
              <a:buNone/>
            </a:pPr>
            <a:endParaRPr lang="pl-PL" sz="56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5600" dirty="0" smtClean="0">
                <a:solidFill>
                  <a:srgbClr val="343024"/>
                </a:solidFill>
              </a:rPr>
              <a:t>		Napisał do niej list: </a:t>
            </a:r>
            <a:r>
              <a:rPr lang="pl-PL" sz="5600" i="1" dirty="0" smtClean="0">
                <a:solidFill>
                  <a:srgbClr val="343024"/>
                </a:solidFill>
              </a:rPr>
              <a:t>„Jestem gotowy na śmierć </a:t>
            </a:r>
          </a:p>
          <a:p>
            <a:pPr marL="114300" indent="0">
              <a:buNone/>
            </a:pPr>
            <a:r>
              <a:rPr lang="pl-PL" sz="5600" i="1" dirty="0">
                <a:solidFill>
                  <a:srgbClr val="343024"/>
                </a:solidFill>
              </a:rPr>
              <a:t>	</a:t>
            </a:r>
            <a:r>
              <a:rPr lang="pl-PL" sz="5600" i="1" dirty="0" smtClean="0">
                <a:solidFill>
                  <a:srgbClr val="343024"/>
                </a:solidFill>
              </a:rPr>
              <a:t>	i dziękuję Bogu, że mogę umrzeć dla </a:t>
            </a:r>
            <a:r>
              <a:rPr lang="pl-PL" sz="5600" i="1" dirty="0">
                <a:solidFill>
                  <a:srgbClr val="343024"/>
                </a:solidFill>
              </a:rPr>
              <a:t>ś</a:t>
            </a:r>
            <a:r>
              <a:rPr lang="pl-PL" sz="5600" i="1" dirty="0" smtClean="0">
                <a:solidFill>
                  <a:srgbClr val="343024"/>
                </a:solidFill>
              </a:rPr>
              <a:t>więtej sprawy.</a:t>
            </a:r>
          </a:p>
          <a:p>
            <a:pPr marL="114300" indent="0">
              <a:buNone/>
            </a:pPr>
            <a:r>
              <a:rPr lang="pl-PL" sz="5600" i="1" dirty="0">
                <a:solidFill>
                  <a:srgbClr val="343024"/>
                </a:solidFill>
              </a:rPr>
              <a:t>	</a:t>
            </a:r>
            <a:r>
              <a:rPr lang="pl-PL" sz="5600" i="1" dirty="0" smtClean="0">
                <a:solidFill>
                  <a:srgbClr val="343024"/>
                </a:solidFill>
              </a:rPr>
              <a:t>	Mój kraj mi to wynagrodzi. </a:t>
            </a:r>
          </a:p>
          <a:p>
            <a:pPr marL="114300" indent="0">
              <a:buNone/>
            </a:pPr>
            <a:r>
              <a:rPr lang="pl-PL" sz="5600" i="1" dirty="0" smtClean="0">
                <a:solidFill>
                  <a:srgbClr val="343024"/>
                </a:solidFill>
              </a:rPr>
              <a:t>		Wiedziałem jaka jest cena wolności i </a:t>
            </a:r>
          </a:p>
          <a:p>
            <a:pPr marL="114300" indent="0">
              <a:buNone/>
            </a:pPr>
            <a:r>
              <a:rPr lang="pl-PL" sz="5600" i="1" dirty="0">
                <a:solidFill>
                  <a:srgbClr val="343024"/>
                </a:solidFill>
              </a:rPr>
              <a:t>	</a:t>
            </a:r>
            <a:r>
              <a:rPr lang="pl-PL" sz="5600" i="1" dirty="0" smtClean="0">
                <a:solidFill>
                  <a:srgbClr val="343024"/>
                </a:solidFill>
              </a:rPr>
              <a:t>	jestem gotów ją zapłacić”</a:t>
            </a:r>
          </a:p>
          <a:p>
            <a:pPr marL="114300" indent="0">
              <a:buNone/>
            </a:pPr>
            <a:endParaRPr lang="pl-PL" sz="5600" i="1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endParaRPr lang="pl-PL" sz="56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5600" dirty="0" smtClean="0">
                <a:solidFill>
                  <a:srgbClr val="343024"/>
                </a:solidFill>
              </a:rPr>
              <a:t>Znany z tego, że przed egzekucją zwrócił się do żołnierzy brytyjskich </a:t>
            </a:r>
          </a:p>
          <a:p>
            <a:pPr marL="114300" indent="0">
              <a:buNone/>
            </a:pPr>
            <a:r>
              <a:rPr lang="pl-PL" sz="5600" dirty="0" smtClean="0">
                <a:solidFill>
                  <a:srgbClr val="343024"/>
                </a:solidFill>
              </a:rPr>
              <a:t>proponując im papierosy :  </a:t>
            </a:r>
            <a:r>
              <a:rPr lang="pl-PL" sz="5600" i="1" dirty="0" smtClean="0">
                <a:solidFill>
                  <a:srgbClr val="343024"/>
                </a:solidFill>
              </a:rPr>
              <a:t>Wiem, że to kiepska praca, ale wykonujcie </a:t>
            </a:r>
          </a:p>
          <a:p>
            <a:pPr marL="114300" indent="0">
              <a:buNone/>
            </a:pPr>
            <a:r>
              <a:rPr lang="pl-PL" sz="5600" i="1" dirty="0" smtClean="0">
                <a:solidFill>
                  <a:srgbClr val="343024"/>
                </a:solidFill>
              </a:rPr>
              <a:t>swoje obowiązki</a:t>
            </a:r>
            <a:r>
              <a:rPr lang="pl-PL" sz="5600" dirty="0" smtClean="0">
                <a:solidFill>
                  <a:srgbClr val="343024"/>
                </a:solidFill>
              </a:rPr>
              <a:t>. </a:t>
            </a:r>
          </a:p>
          <a:p>
            <a:pPr marL="114300" indent="0">
              <a:buNone/>
            </a:pPr>
            <a:r>
              <a:rPr lang="pl-PL" sz="5600" dirty="0" smtClean="0">
                <a:solidFill>
                  <a:srgbClr val="343024"/>
                </a:solidFill>
              </a:rPr>
              <a:t>Zwracając się </a:t>
            </a:r>
            <a:r>
              <a:rPr lang="pl-PL" sz="5600" dirty="0">
                <a:solidFill>
                  <a:srgbClr val="343024"/>
                </a:solidFill>
              </a:rPr>
              <a:t>do oficera dowodzącego plutonem egzekucyjnym, </a:t>
            </a:r>
            <a:endParaRPr lang="pl-PL" sz="56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5600" dirty="0" smtClean="0">
                <a:solidFill>
                  <a:srgbClr val="343024"/>
                </a:solidFill>
              </a:rPr>
              <a:t>zaproponował </a:t>
            </a:r>
            <a:r>
              <a:rPr lang="pl-PL" sz="5600" dirty="0">
                <a:solidFill>
                  <a:srgbClr val="343024"/>
                </a:solidFill>
              </a:rPr>
              <a:t>mu </a:t>
            </a:r>
            <a:r>
              <a:rPr lang="pl-PL" sz="5600" dirty="0" smtClean="0">
                <a:solidFill>
                  <a:srgbClr val="343024"/>
                </a:solidFill>
              </a:rPr>
              <a:t>srebrną papierośnicę mówiąc- </a:t>
            </a:r>
          </a:p>
          <a:p>
            <a:pPr marL="114300" indent="0">
              <a:buNone/>
            </a:pPr>
            <a:r>
              <a:rPr lang="pl-PL" sz="5600" i="1" dirty="0" smtClean="0">
                <a:solidFill>
                  <a:srgbClr val="343024"/>
                </a:solidFill>
              </a:rPr>
              <a:t>Ja już nie będę jej potrzebował, może ją chcesz? </a:t>
            </a:r>
            <a:endParaRPr lang="pl-PL" sz="56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endParaRPr lang="pl-PL" sz="56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5600" dirty="0" smtClean="0">
                <a:solidFill>
                  <a:srgbClr val="343024"/>
                </a:solidFill>
              </a:rPr>
              <a:t>Anglicy mówili: wszyscy zginęli z godnością, ale </a:t>
            </a:r>
            <a:r>
              <a:rPr lang="pl-PL" sz="5600" dirty="0" err="1" smtClean="0">
                <a:solidFill>
                  <a:srgbClr val="343024"/>
                </a:solidFill>
              </a:rPr>
              <a:t>MacDonagh</a:t>
            </a:r>
            <a:r>
              <a:rPr lang="pl-PL" sz="5600" dirty="0" smtClean="0">
                <a:solidFill>
                  <a:srgbClr val="343024"/>
                </a:solidFill>
              </a:rPr>
              <a:t> umarł jak książę.</a:t>
            </a:r>
          </a:p>
          <a:p>
            <a:pPr marL="114300" indent="0">
              <a:buNone/>
            </a:pPr>
            <a:r>
              <a:rPr lang="pl-PL" sz="4800" dirty="0">
                <a:solidFill>
                  <a:srgbClr val="343024"/>
                </a:solidFill>
              </a:rPr>
              <a:t/>
            </a:r>
            <a:br>
              <a:rPr lang="pl-PL" sz="4800" dirty="0">
                <a:solidFill>
                  <a:srgbClr val="343024"/>
                </a:solidFill>
              </a:rPr>
            </a:br>
            <a:r>
              <a:rPr lang="pl-PL" sz="4800" dirty="0">
                <a:solidFill>
                  <a:srgbClr val="343024"/>
                </a:solidFill>
              </a:rPr>
              <a:t/>
            </a:r>
            <a:br>
              <a:rPr lang="pl-PL" sz="4800" dirty="0">
                <a:solidFill>
                  <a:srgbClr val="343024"/>
                </a:solidFill>
              </a:rPr>
            </a:br>
            <a:r>
              <a:rPr lang="pl-PL" sz="4800" dirty="0">
                <a:solidFill>
                  <a:srgbClr val="343024"/>
                </a:solidFill>
              </a:rPr>
              <a:t/>
            </a:r>
            <a:br>
              <a:rPr lang="pl-PL" sz="4800" dirty="0">
                <a:solidFill>
                  <a:srgbClr val="343024"/>
                </a:solidFill>
              </a:rPr>
            </a:br>
            <a:r>
              <a:rPr lang="pl-PL" sz="4800" dirty="0">
                <a:solidFill>
                  <a:srgbClr val="343024"/>
                </a:solidFill>
              </a:rPr>
              <a:t/>
            </a:r>
            <a:br>
              <a:rPr lang="pl-PL" sz="4800" dirty="0">
                <a:solidFill>
                  <a:srgbClr val="343024"/>
                </a:solidFill>
              </a:rPr>
            </a:br>
            <a:r>
              <a:rPr lang="pl-PL" sz="4800" dirty="0">
                <a:solidFill>
                  <a:srgbClr val="343024"/>
                </a:solidFill>
              </a:rPr>
              <a:t/>
            </a:r>
            <a:br>
              <a:rPr lang="pl-PL" sz="4800" dirty="0">
                <a:solidFill>
                  <a:srgbClr val="343024"/>
                </a:solidFill>
              </a:rPr>
            </a:br>
            <a:endParaRPr lang="pl-PL" sz="4800" dirty="0">
              <a:solidFill>
                <a:srgbClr val="343024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407031"/>
            <a:ext cx="2304256" cy="338991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0968"/>
            <a:ext cx="1800200" cy="10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10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/>
              <a:t>Powstanie Wielkanocne 1916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l-PL" b="1" dirty="0" smtClean="0">
                <a:solidFill>
                  <a:srgbClr val="343024"/>
                </a:solidFill>
              </a:rPr>
              <a:t>William </a:t>
            </a:r>
            <a:r>
              <a:rPr lang="pl-PL" b="1" dirty="0" err="1" smtClean="0">
                <a:solidFill>
                  <a:srgbClr val="343024"/>
                </a:solidFill>
              </a:rPr>
              <a:t>Pearse</a:t>
            </a:r>
            <a:r>
              <a:rPr lang="pl-PL" b="1" dirty="0" smtClean="0">
                <a:solidFill>
                  <a:srgbClr val="343024"/>
                </a:solidFill>
              </a:rPr>
              <a:t> (1881 – 1916)</a:t>
            </a:r>
          </a:p>
          <a:p>
            <a:pPr marL="114300" indent="0">
              <a:buNone/>
            </a:pPr>
            <a:endParaRPr lang="pl-PL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Młodszy brat Patricka, odziedziczył zdolności po ojcu, 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został rzeźbiarzem. 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Niektóre z </a:t>
            </a:r>
            <a:r>
              <a:rPr lang="pl-PL" sz="1600" dirty="0">
                <a:solidFill>
                  <a:srgbClr val="343024"/>
                </a:solidFill>
              </a:rPr>
              <a:t>jego rzeźb znajdują się w katedrze w Limerick, </a:t>
            </a:r>
            <a:endParaRPr lang="pl-PL" sz="16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 err="1" smtClean="0">
                <a:solidFill>
                  <a:srgbClr val="343024"/>
                </a:solidFill>
              </a:rPr>
              <a:t>Letterkenny</a:t>
            </a:r>
            <a:r>
              <a:rPr lang="pl-PL" sz="1600" dirty="0" smtClean="0">
                <a:solidFill>
                  <a:srgbClr val="343024"/>
                </a:solidFill>
              </a:rPr>
              <a:t> </a:t>
            </a:r>
            <a:r>
              <a:rPr lang="pl-PL" sz="1600" dirty="0">
                <a:solidFill>
                  <a:srgbClr val="343024"/>
                </a:solidFill>
              </a:rPr>
              <a:t>i </a:t>
            </a:r>
            <a:r>
              <a:rPr lang="pl-PL" sz="1600" dirty="0" smtClean="0">
                <a:solidFill>
                  <a:srgbClr val="343024"/>
                </a:solidFill>
              </a:rPr>
              <a:t>w kościołach w Dublinie.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Brał udział w Powstaniu, ale nie był zaangażowany 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w jego przygotowania . </a:t>
            </a:r>
          </a:p>
          <a:p>
            <a:pPr marL="114300" indent="0">
              <a:buNone/>
            </a:pPr>
            <a:endParaRPr lang="pl-PL" sz="16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Dostał zgodę na zobaczenie się z bratem przed egzekucją, 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gdy był w drodze, Patrick został stracony. </a:t>
            </a:r>
          </a:p>
          <a:p>
            <a:pPr marL="114300" indent="0">
              <a:buNone/>
            </a:pPr>
            <a:endParaRPr lang="pl-PL" sz="16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 err="1" smtClean="0">
                <a:solidFill>
                  <a:srgbClr val="343024"/>
                </a:solidFill>
              </a:rPr>
              <a:t>Willie</a:t>
            </a:r>
            <a:r>
              <a:rPr lang="pl-PL" sz="1600" dirty="0" smtClean="0">
                <a:solidFill>
                  <a:srgbClr val="343024"/>
                </a:solidFill>
              </a:rPr>
              <a:t> został </a:t>
            </a:r>
            <a:r>
              <a:rPr lang="pl-PL" sz="1600" dirty="0" err="1" smtClean="0">
                <a:solidFill>
                  <a:srgbClr val="343024"/>
                </a:solidFill>
              </a:rPr>
              <a:t>roztrzelany</a:t>
            </a:r>
            <a:r>
              <a:rPr lang="pl-PL" sz="1600" dirty="0" smtClean="0">
                <a:solidFill>
                  <a:srgbClr val="343024"/>
                </a:solidFill>
              </a:rPr>
              <a:t> następnego dnia, 4 maja 1916 roku.</a:t>
            </a:r>
          </a:p>
          <a:p>
            <a:pPr marL="114300" indent="0">
              <a:buNone/>
            </a:pPr>
            <a:endParaRPr lang="pl-PL" dirty="0">
              <a:solidFill>
                <a:srgbClr val="343024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88840"/>
            <a:ext cx="2088232" cy="313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88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/>
              <a:t>Powstanie Wielkanocne 1916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63688" y="1600200"/>
            <a:ext cx="6313512" cy="4800600"/>
          </a:xfrm>
        </p:spPr>
        <p:txBody>
          <a:bodyPr/>
          <a:lstStyle/>
          <a:p>
            <a:pPr marL="114300" indent="0">
              <a:buNone/>
            </a:pPr>
            <a:r>
              <a:rPr lang="pl-PL" b="1" dirty="0" smtClean="0">
                <a:solidFill>
                  <a:srgbClr val="343024"/>
                </a:solidFill>
              </a:rPr>
              <a:t>Edward </a:t>
            </a:r>
            <a:r>
              <a:rPr lang="pl-PL" b="1" dirty="0" err="1" smtClean="0">
                <a:solidFill>
                  <a:srgbClr val="343024"/>
                </a:solidFill>
              </a:rPr>
              <a:t>Daly</a:t>
            </a:r>
            <a:r>
              <a:rPr lang="pl-PL" b="1" dirty="0" smtClean="0">
                <a:solidFill>
                  <a:srgbClr val="343024"/>
                </a:solidFill>
              </a:rPr>
              <a:t> (1891 – 1916),</a:t>
            </a:r>
          </a:p>
          <a:p>
            <a:pPr marL="114300" indent="0">
              <a:buNone/>
            </a:pPr>
            <a:endParaRPr lang="pl-PL" sz="16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endParaRPr lang="pl-PL" sz="16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endParaRPr lang="pl-PL" sz="1600" dirty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	Pochodził z Limerick, z rodziny o republikańskich korzeniach.</a:t>
            </a:r>
          </a:p>
          <a:p>
            <a:pPr marL="114300" indent="0">
              <a:buNone/>
            </a:pPr>
            <a:endParaRPr lang="pl-PL" sz="16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	W czasie powstania  jego batalion bronił Gmachu Czterech 	Sądów, był bardzo dobrym, lubianym przez ochotników 	dowódcą. 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	Przyjaciel Toma Clarke’a.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	Najmłodszy, z powstańców, który został </a:t>
            </a:r>
            <a:r>
              <a:rPr lang="pl-PL" sz="1600" dirty="0" err="1" smtClean="0">
                <a:solidFill>
                  <a:srgbClr val="343024"/>
                </a:solidFill>
              </a:rPr>
              <a:t>roztrzelany</a:t>
            </a:r>
            <a:r>
              <a:rPr lang="pl-PL" dirty="0" smtClean="0">
                <a:solidFill>
                  <a:srgbClr val="343024"/>
                </a:solidFill>
              </a:rPr>
              <a:t>.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	Stracony 4 maja 1916 roku.</a:t>
            </a:r>
          </a:p>
          <a:p>
            <a:pPr marL="114300" indent="0">
              <a:buNone/>
            </a:pPr>
            <a:endParaRPr lang="pl-PL" dirty="0">
              <a:solidFill>
                <a:srgbClr val="343024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228794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47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/>
              <a:t>Powstanie Wielkanocne 1916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pl-PL" b="1" dirty="0" smtClean="0">
                <a:solidFill>
                  <a:srgbClr val="343024"/>
                </a:solidFill>
              </a:rPr>
              <a:t>Joseph </a:t>
            </a:r>
            <a:r>
              <a:rPr lang="pl-PL" b="1" dirty="0" err="1" smtClean="0">
                <a:solidFill>
                  <a:srgbClr val="343024"/>
                </a:solidFill>
              </a:rPr>
              <a:t>Plunkett</a:t>
            </a:r>
            <a:r>
              <a:rPr lang="pl-PL" b="1" dirty="0" smtClean="0">
                <a:solidFill>
                  <a:srgbClr val="343024"/>
                </a:solidFill>
              </a:rPr>
              <a:t> (1887 – 1916)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Pochodził z Dublina, jego ojciec miał papieski 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tytuł hrabiowski, kształcił się w Dublinie i 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w Londynie. Był poetą i redaktorem 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Przeglądu Irlandzkiego. 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Pomagał w tworzeniu teatru narodowego. 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Wstąpił do Ochotników Irlandzkich w 1913 roku. 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W 1915 pojechał do Niemiec zobaczyć się 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z Rogerem </a:t>
            </a:r>
            <a:r>
              <a:rPr lang="pl-PL" sz="1600" dirty="0" err="1" smtClean="0">
                <a:solidFill>
                  <a:srgbClr val="343024"/>
                </a:solidFill>
              </a:rPr>
              <a:t>Casementem</a:t>
            </a:r>
            <a:r>
              <a:rPr lang="pl-PL" sz="1600" dirty="0" smtClean="0">
                <a:solidFill>
                  <a:srgbClr val="343024"/>
                </a:solidFill>
              </a:rPr>
              <a:t>. Był Szefem 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Operacji Militarnych odpowiedzialny za strategie. 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W czasie Powstania bronił budynku Poczty Głównej. 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		Był chory na gruźlicę, po operacji węzłów chłonnych,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		miał kilka tygodni życia przed sobą.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		Oczekując na egzekucję, już w więzieniu, ożenił się z narzeczoną 			Grace </a:t>
            </a:r>
            <a:r>
              <a:rPr lang="pl-PL" sz="1600" dirty="0" err="1" smtClean="0">
                <a:solidFill>
                  <a:srgbClr val="343024"/>
                </a:solidFill>
              </a:rPr>
              <a:t>Gilford</a:t>
            </a:r>
            <a:r>
              <a:rPr lang="pl-PL" sz="1600" dirty="0" smtClean="0">
                <a:solidFill>
                  <a:srgbClr val="343024"/>
                </a:solidFill>
              </a:rPr>
              <a:t>.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		</a:t>
            </a:r>
          </a:p>
          <a:p>
            <a:pPr marL="114300" indent="0">
              <a:buNone/>
            </a:pPr>
            <a:r>
              <a:rPr lang="pl-PL" sz="1600" dirty="0">
                <a:solidFill>
                  <a:srgbClr val="343024"/>
                </a:solidFill>
              </a:rPr>
              <a:t>	</a:t>
            </a:r>
            <a:r>
              <a:rPr lang="pl-PL" sz="1600" dirty="0" smtClean="0">
                <a:solidFill>
                  <a:srgbClr val="343024"/>
                </a:solidFill>
              </a:rPr>
              <a:t>	Stracony 4 maja 1916 roku.</a:t>
            </a:r>
          </a:p>
          <a:p>
            <a:pPr marL="11430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50913"/>
            <a:ext cx="2520280" cy="343620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25144"/>
            <a:ext cx="1272238" cy="183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514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/>
              <a:t>Powstanie Wielkanocne 1916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83768" y="1340768"/>
            <a:ext cx="5593432" cy="4464496"/>
          </a:xfrm>
        </p:spPr>
        <p:txBody>
          <a:bodyPr/>
          <a:lstStyle/>
          <a:p>
            <a:pPr marL="114300" indent="0">
              <a:buNone/>
            </a:pPr>
            <a:r>
              <a:rPr lang="pl-PL" b="1" dirty="0">
                <a:solidFill>
                  <a:srgbClr val="343024"/>
                </a:solidFill>
              </a:rPr>
              <a:t>Michael  </a:t>
            </a:r>
            <a:r>
              <a:rPr lang="pl-PL" b="1" dirty="0" err="1" smtClean="0">
                <a:solidFill>
                  <a:srgbClr val="343024"/>
                </a:solidFill>
              </a:rPr>
              <a:t>O’Hanrahan</a:t>
            </a:r>
            <a:r>
              <a:rPr lang="pl-PL" b="1" dirty="0" smtClean="0">
                <a:solidFill>
                  <a:srgbClr val="343024"/>
                </a:solidFill>
              </a:rPr>
              <a:t> (1877 – 1916)</a:t>
            </a:r>
          </a:p>
          <a:p>
            <a:pPr marL="114300" indent="0">
              <a:buNone/>
            </a:pPr>
            <a:endParaRPr lang="pl-PL" sz="24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Dobrze zapowiadający się poeta i dziennikarz, autor dwóch powieści.</a:t>
            </a:r>
          </a:p>
          <a:p>
            <a:pPr marL="114300" indent="0">
              <a:buNone/>
            </a:pPr>
            <a:endParaRPr lang="pl-PL" sz="16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Jego ojciec brał udział w powstaniu Fenian w 1867 roku.</a:t>
            </a:r>
          </a:p>
          <a:p>
            <a:pPr marL="114300" indent="0">
              <a:buNone/>
            </a:pPr>
            <a:r>
              <a:rPr lang="pl-PL" sz="1600" dirty="0">
                <a:solidFill>
                  <a:srgbClr val="343024"/>
                </a:solidFill>
              </a:rPr>
              <a:t>Został również członkiem Irlandzkiego Bractwa Republikańskiego. W listopadzie 1913 roku dołączył do Ochotników Irlandzkich. </a:t>
            </a:r>
            <a:r>
              <a:rPr lang="pl-PL" sz="1600" dirty="0" err="1">
                <a:solidFill>
                  <a:srgbClr val="343024"/>
                </a:solidFill>
              </a:rPr>
              <a:t>O'Hanrahan</a:t>
            </a:r>
            <a:r>
              <a:rPr lang="pl-PL" sz="1600" dirty="0">
                <a:solidFill>
                  <a:srgbClr val="343024"/>
                </a:solidFill>
              </a:rPr>
              <a:t> później został zatrudniony jako administrator w</a:t>
            </a:r>
            <a:r>
              <a:rPr lang="pl-PL" sz="1600" dirty="0" smtClean="0">
                <a:solidFill>
                  <a:srgbClr val="343024"/>
                </a:solidFill>
              </a:rPr>
              <a:t> sztabie wolontariuszy.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W czasie Powstania był zastępcą Thomasa </a:t>
            </a:r>
            <a:r>
              <a:rPr lang="pl-PL" sz="1600" dirty="0" err="1" smtClean="0">
                <a:solidFill>
                  <a:srgbClr val="343024"/>
                </a:solidFill>
              </a:rPr>
              <a:t>MacDonagha</a:t>
            </a:r>
            <a:r>
              <a:rPr lang="pl-PL" sz="1600" dirty="0" smtClean="0">
                <a:solidFill>
                  <a:srgbClr val="343024"/>
                </a:solidFill>
              </a:rPr>
              <a:t> w Fabryce Jacobsa.</a:t>
            </a:r>
          </a:p>
          <a:p>
            <a:pPr marL="114300" indent="0">
              <a:buNone/>
            </a:pPr>
            <a:endParaRPr lang="pl-PL" sz="1600" dirty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Stracony 4 maja 1916 roku</a:t>
            </a:r>
            <a:r>
              <a:rPr lang="pl-PL" sz="1600" dirty="0" smtClean="0"/>
              <a:t>.</a:t>
            </a:r>
            <a:endParaRPr lang="pl-PL" sz="16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1730867" cy="225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30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/>
              <a:t>Powstanie Wielkanocne 1916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l-PL" b="1" dirty="0">
                <a:solidFill>
                  <a:srgbClr val="343024"/>
                </a:solidFill>
              </a:rPr>
              <a:t>John </a:t>
            </a:r>
            <a:r>
              <a:rPr lang="pl-PL" b="1" dirty="0" err="1" smtClean="0">
                <a:solidFill>
                  <a:srgbClr val="343024"/>
                </a:solidFill>
              </a:rPr>
              <a:t>MacBride</a:t>
            </a:r>
            <a:r>
              <a:rPr lang="pl-PL" b="1" dirty="0" smtClean="0">
                <a:solidFill>
                  <a:srgbClr val="343024"/>
                </a:solidFill>
              </a:rPr>
              <a:t> (1868 – 1916)</a:t>
            </a:r>
          </a:p>
          <a:p>
            <a:pPr marL="114300" indent="0">
              <a:buNone/>
            </a:pPr>
            <a:endParaRPr lang="pl-PL" sz="24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>
                <a:solidFill>
                  <a:srgbClr val="343024"/>
                </a:solidFill>
              </a:rPr>
              <a:t>Począwszy od roku 1893, </a:t>
            </a:r>
            <a:r>
              <a:rPr lang="pl-PL" sz="1600" dirty="0" err="1">
                <a:solidFill>
                  <a:srgbClr val="343024"/>
                </a:solidFill>
              </a:rPr>
              <a:t>MacBride</a:t>
            </a:r>
            <a:r>
              <a:rPr lang="pl-PL" sz="1600" dirty="0">
                <a:solidFill>
                  <a:srgbClr val="343024"/>
                </a:solidFill>
              </a:rPr>
              <a:t> był </a:t>
            </a:r>
            <a:r>
              <a:rPr lang="pl-PL" sz="1600" dirty="0" smtClean="0">
                <a:solidFill>
                  <a:srgbClr val="343024"/>
                </a:solidFill>
              </a:rPr>
              <a:t>określany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jako </a:t>
            </a:r>
            <a:r>
              <a:rPr lang="pl-PL" sz="1600" dirty="0">
                <a:solidFill>
                  <a:srgbClr val="343024"/>
                </a:solidFill>
              </a:rPr>
              <a:t>"niebezpieczny nacjonalista" przez brytyjski rząd. </a:t>
            </a:r>
            <a:endParaRPr lang="pl-PL" sz="16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W </a:t>
            </a:r>
            <a:r>
              <a:rPr lang="pl-PL" sz="1600" dirty="0">
                <a:solidFill>
                  <a:srgbClr val="343024"/>
                </a:solidFill>
              </a:rPr>
              <a:t>1896 roku wyjechał do Stanów Zjednoczonych, </a:t>
            </a:r>
            <a:endParaRPr lang="pl-PL" sz="16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w </a:t>
            </a:r>
            <a:r>
              <a:rPr lang="pl-PL" sz="1600" dirty="0">
                <a:solidFill>
                  <a:srgbClr val="343024"/>
                </a:solidFill>
              </a:rPr>
              <a:t>imieniu IRB. </a:t>
            </a:r>
            <a:endParaRPr lang="pl-PL" sz="16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>
                <a:solidFill>
                  <a:srgbClr val="343024"/>
                </a:solidFill>
              </a:rPr>
              <a:t>	</a:t>
            </a:r>
            <a:r>
              <a:rPr lang="pl-PL" sz="1600" dirty="0" smtClean="0">
                <a:solidFill>
                  <a:srgbClr val="343024"/>
                </a:solidFill>
              </a:rPr>
              <a:t>   Po </a:t>
            </a:r>
            <a:r>
              <a:rPr lang="pl-PL" sz="1600" dirty="0">
                <a:solidFill>
                  <a:srgbClr val="343024"/>
                </a:solidFill>
              </a:rPr>
              <a:t>powrocie wyemigrował </a:t>
            </a:r>
            <a:endParaRPr lang="pl-PL" sz="16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	  do </a:t>
            </a:r>
            <a:r>
              <a:rPr lang="pl-PL" sz="1600" dirty="0">
                <a:solidFill>
                  <a:srgbClr val="343024"/>
                </a:solidFill>
              </a:rPr>
              <a:t>Republiki Południowej Afryki. </a:t>
            </a:r>
            <a:br>
              <a:rPr lang="pl-PL" sz="1600" dirty="0">
                <a:solidFill>
                  <a:srgbClr val="343024"/>
                </a:solidFill>
              </a:rPr>
            </a:br>
            <a:r>
              <a:rPr lang="pl-PL" sz="1600" dirty="0" smtClean="0">
                <a:solidFill>
                  <a:srgbClr val="343024"/>
                </a:solidFill>
              </a:rPr>
              <a:t>	  Udział </a:t>
            </a:r>
            <a:r>
              <a:rPr lang="pl-PL" sz="1600" dirty="0">
                <a:solidFill>
                  <a:srgbClr val="343024"/>
                </a:solidFill>
              </a:rPr>
              <a:t>w II wojnie </a:t>
            </a:r>
            <a:r>
              <a:rPr lang="pl-PL" sz="1600" dirty="0" smtClean="0">
                <a:solidFill>
                  <a:srgbClr val="343024"/>
                </a:solidFill>
              </a:rPr>
              <a:t>angielsko-burskiej.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	  Ożenił się z ukochana muzą Yeatsa,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	  aktorką </a:t>
            </a:r>
            <a:r>
              <a:rPr lang="pl-PL" sz="1600" dirty="0" err="1" smtClean="0">
                <a:solidFill>
                  <a:srgbClr val="343024"/>
                </a:solidFill>
              </a:rPr>
              <a:t>Maud</a:t>
            </a:r>
            <a:r>
              <a:rPr lang="pl-PL" sz="1600" dirty="0" smtClean="0">
                <a:solidFill>
                  <a:srgbClr val="343024"/>
                </a:solidFill>
              </a:rPr>
              <a:t> </a:t>
            </a:r>
            <a:r>
              <a:rPr lang="pl-PL" sz="1600" dirty="0">
                <a:solidFill>
                  <a:srgbClr val="343024"/>
                </a:solidFill>
              </a:rPr>
              <a:t>Gonne w</a:t>
            </a:r>
            <a:r>
              <a:rPr lang="pl-PL" sz="1600" dirty="0" smtClean="0">
                <a:solidFill>
                  <a:srgbClr val="343024"/>
                </a:solidFill>
              </a:rPr>
              <a:t> </a:t>
            </a:r>
            <a:r>
              <a:rPr lang="pl-PL" sz="1600" dirty="0">
                <a:solidFill>
                  <a:srgbClr val="343024"/>
                </a:solidFill>
              </a:rPr>
              <a:t>1903 </a:t>
            </a:r>
            <a:r>
              <a:rPr lang="pl-PL" sz="1600" dirty="0" smtClean="0">
                <a:solidFill>
                  <a:srgbClr val="343024"/>
                </a:solidFill>
              </a:rPr>
              <a:t>roku. 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	  Mieli syna Johna.</a:t>
            </a:r>
          </a:p>
          <a:p>
            <a:pPr marL="114300" indent="0">
              <a:buNone/>
            </a:pPr>
            <a:endParaRPr lang="pl-PL" sz="16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	Stracony 5 maja 1916 roku.</a:t>
            </a:r>
          </a:p>
          <a:p>
            <a:pPr marL="114300" indent="0">
              <a:buNone/>
            </a:pPr>
            <a:endParaRPr lang="pl-PL" sz="1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72816"/>
            <a:ext cx="2189988" cy="331012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17032"/>
            <a:ext cx="1105084" cy="174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58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/>
              <a:t>Powstanie Wielkanocne 1916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l-PL" sz="2400" b="1" dirty="0" err="1">
                <a:solidFill>
                  <a:srgbClr val="343024"/>
                </a:solidFill>
              </a:rPr>
              <a:t>Eamonn</a:t>
            </a:r>
            <a:r>
              <a:rPr lang="pl-PL" sz="2400" b="1" dirty="0">
                <a:solidFill>
                  <a:srgbClr val="343024"/>
                </a:solidFill>
              </a:rPr>
              <a:t> </a:t>
            </a:r>
            <a:r>
              <a:rPr lang="pl-PL" sz="2400" b="1" dirty="0" err="1" smtClean="0">
                <a:solidFill>
                  <a:srgbClr val="343024"/>
                </a:solidFill>
              </a:rPr>
              <a:t>Ceannt</a:t>
            </a:r>
            <a:r>
              <a:rPr lang="pl-PL" sz="2400" b="1" dirty="0" smtClean="0">
                <a:solidFill>
                  <a:srgbClr val="343024"/>
                </a:solidFill>
              </a:rPr>
              <a:t> (1881-1916)</a:t>
            </a:r>
          </a:p>
          <a:p>
            <a:pPr marL="114300" indent="0">
              <a:buNone/>
            </a:pPr>
            <a:endParaRPr lang="pl-PL" sz="1600" dirty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Współzałożyciel Ochotników Irlandzkich, brał udział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w akcji przemytu broni do </a:t>
            </a:r>
            <a:r>
              <a:rPr lang="pl-PL" sz="1600" dirty="0" err="1" smtClean="0">
                <a:solidFill>
                  <a:srgbClr val="343024"/>
                </a:solidFill>
              </a:rPr>
              <a:t>Howth</a:t>
            </a:r>
            <a:r>
              <a:rPr lang="pl-PL" sz="1600" dirty="0" smtClean="0">
                <a:solidFill>
                  <a:srgbClr val="343024"/>
                </a:solidFill>
              </a:rPr>
              <a:t> w 1914 roku.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Interesował się kulturą irlandzką, językiem i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Historią. Miał talent muzyczny. Grał na irlandzkich</a:t>
            </a:r>
          </a:p>
          <a:p>
            <a:pPr marL="114300" indent="0">
              <a:buNone/>
            </a:pPr>
            <a:r>
              <a:rPr lang="pl-PL" sz="1600" dirty="0">
                <a:solidFill>
                  <a:srgbClr val="343024"/>
                </a:solidFill>
              </a:rPr>
              <a:t>d</a:t>
            </a:r>
            <a:r>
              <a:rPr lang="pl-PL" sz="1600" dirty="0" smtClean="0">
                <a:solidFill>
                  <a:srgbClr val="343024"/>
                </a:solidFill>
              </a:rPr>
              <a:t>udach. 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W czasie Powstania był komendantem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Batalionu Ochotników Irlandzkich stacjonującego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w szpitalu Świętego Jakuba. (dawne </a:t>
            </a:r>
            <a:r>
              <a:rPr lang="pl-PL" sz="1600" dirty="0" err="1" smtClean="0">
                <a:solidFill>
                  <a:srgbClr val="343024"/>
                </a:solidFill>
              </a:rPr>
              <a:t>South</a:t>
            </a:r>
            <a:r>
              <a:rPr lang="pl-PL" sz="1600" dirty="0" smtClean="0">
                <a:solidFill>
                  <a:srgbClr val="343024"/>
                </a:solidFill>
              </a:rPr>
              <a:t> Dublin Union).</a:t>
            </a:r>
          </a:p>
          <a:p>
            <a:pPr marL="114300" indent="0">
              <a:buNone/>
            </a:pPr>
            <a:endParaRPr lang="pl-PL" sz="16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Stracony 8 maja 1916 roku.</a:t>
            </a:r>
          </a:p>
          <a:p>
            <a:pPr marL="114300" indent="0">
              <a:buNone/>
            </a:pPr>
            <a:endParaRPr lang="pl-PL" sz="1600" dirty="0" smtClean="0"/>
          </a:p>
          <a:p>
            <a:pPr marL="114300" indent="0">
              <a:buNone/>
            </a:pPr>
            <a:endParaRPr lang="pl-PL" sz="2400" dirty="0"/>
          </a:p>
          <a:p>
            <a:pPr marL="11430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88840"/>
            <a:ext cx="2160240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73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/>
              <a:t>Powstanie Wielkanocne 1916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59832" y="1412776"/>
            <a:ext cx="5017368" cy="4988024"/>
          </a:xfrm>
        </p:spPr>
        <p:txBody>
          <a:bodyPr/>
          <a:lstStyle/>
          <a:p>
            <a:pPr marL="114300" indent="0">
              <a:buNone/>
            </a:pPr>
            <a:r>
              <a:rPr lang="pl-PL" sz="2400" b="1" dirty="0">
                <a:solidFill>
                  <a:srgbClr val="343024"/>
                </a:solidFill>
              </a:rPr>
              <a:t>Michael </a:t>
            </a:r>
            <a:r>
              <a:rPr lang="pl-PL" sz="2400" b="1" dirty="0" err="1" smtClean="0">
                <a:solidFill>
                  <a:srgbClr val="343024"/>
                </a:solidFill>
              </a:rPr>
              <a:t>Mallin</a:t>
            </a:r>
            <a:r>
              <a:rPr lang="pl-PL" sz="2400" b="1" dirty="0" smtClean="0">
                <a:solidFill>
                  <a:srgbClr val="343024"/>
                </a:solidFill>
              </a:rPr>
              <a:t> (1874 – 1916)</a:t>
            </a:r>
          </a:p>
          <a:p>
            <a:pPr marL="114300" indent="0">
              <a:buNone/>
            </a:pPr>
            <a:endParaRPr lang="pl-PL" sz="16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Był tkaczem. 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W czasie Powstania dowodził razem z Konstancją Markiewicz Oddziałem Armii Obywatelskiej walczącym w Parku Saint Stephens Green.</a:t>
            </a:r>
          </a:p>
          <a:p>
            <a:pPr marL="114300" indent="0">
              <a:buNone/>
            </a:pPr>
            <a:endParaRPr lang="pl-PL" sz="16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Pozostawił czworo dzieci i żonę w ciąży. 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Przed śmiercią napisał do niej list: </a:t>
            </a:r>
          </a:p>
          <a:p>
            <a:pPr marL="114300" indent="0">
              <a:buNone/>
            </a:pPr>
            <a:r>
              <a:rPr lang="pl-PL" sz="1600" i="1" dirty="0" smtClean="0">
                <a:solidFill>
                  <a:srgbClr val="343024"/>
                </a:solidFill>
              </a:rPr>
              <a:t>Jestem przygotowany..</a:t>
            </a:r>
          </a:p>
          <a:p>
            <a:pPr marL="114300" indent="0">
              <a:buNone/>
            </a:pPr>
            <a:endParaRPr lang="pl-PL" sz="24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>
                <a:solidFill>
                  <a:srgbClr val="343024"/>
                </a:solidFill>
              </a:rPr>
              <a:t>Stracony 8 maja 1916 </a:t>
            </a:r>
            <a:r>
              <a:rPr lang="pl-PL" sz="1600" dirty="0" smtClean="0">
                <a:solidFill>
                  <a:srgbClr val="343024"/>
                </a:solidFill>
              </a:rPr>
              <a:t>roku.</a:t>
            </a:r>
          </a:p>
          <a:p>
            <a:pPr marL="11430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2016224" cy="255905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933056"/>
            <a:ext cx="1152128" cy="147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34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/>
              <a:t>Powstanie Wielkanocne 1916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pl-PL" sz="1800" b="1" dirty="0" smtClean="0">
                <a:solidFill>
                  <a:srgbClr val="453F2F"/>
                </a:solidFill>
              </a:rPr>
              <a:t>1912</a:t>
            </a:r>
            <a:r>
              <a:rPr lang="pl-PL" sz="1800" dirty="0" smtClean="0">
                <a:solidFill>
                  <a:srgbClr val="453F2F"/>
                </a:solidFill>
              </a:rPr>
              <a:t> -  	</a:t>
            </a:r>
            <a:r>
              <a:rPr lang="pl-PL" sz="1800" dirty="0" smtClean="0">
                <a:solidFill>
                  <a:srgbClr val="453F2F"/>
                </a:solidFill>
              </a:rPr>
              <a:t>Zniesienie </a:t>
            </a:r>
            <a:r>
              <a:rPr lang="pl-PL" sz="1800" dirty="0" smtClean="0">
                <a:solidFill>
                  <a:srgbClr val="453F2F"/>
                </a:solidFill>
              </a:rPr>
              <a:t>unii  z Wielk</a:t>
            </a:r>
            <a:r>
              <a:rPr lang="pl-PL" sz="1800" dirty="0">
                <a:solidFill>
                  <a:srgbClr val="453F2F"/>
                </a:solidFill>
              </a:rPr>
              <a:t>ą</a:t>
            </a:r>
            <a:r>
              <a:rPr lang="pl-PL" sz="1800" dirty="0" smtClean="0">
                <a:solidFill>
                  <a:srgbClr val="453F2F"/>
                </a:solidFill>
              </a:rPr>
              <a:t> Brytanią. Home </a:t>
            </a:r>
            <a:r>
              <a:rPr lang="pl-PL" sz="1800" dirty="0" err="1" smtClean="0">
                <a:solidFill>
                  <a:srgbClr val="453F2F"/>
                </a:solidFill>
              </a:rPr>
              <a:t>Rule</a:t>
            </a:r>
            <a:r>
              <a:rPr lang="pl-PL" sz="1800" dirty="0" smtClean="0">
                <a:solidFill>
                  <a:srgbClr val="453F2F"/>
                </a:solidFill>
              </a:rPr>
              <a:t>  </a:t>
            </a:r>
            <a:r>
              <a:rPr lang="pl-PL" sz="1800" dirty="0" smtClean="0">
                <a:solidFill>
                  <a:srgbClr val="453F2F"/>
                </a:solidFill>
              </a:rPr>
              <a:t>- równouprawnienie 	katolików, autonomia, irlandzki parlament i rząd</a:t>
            </a:r>
          </a:p>
          <a:p>
            <a:pPr marL="114300" indent="0">
              <a:buNone/>
            </a:pPr>
            <a:endParaRPr lang="pl-PL" sz="1800" dirty="0" smtClean="0">
              <a:solidFill>
                <a:srgbClr val="453F2F"/>
              </a:solidFill>
            </a:endParaRPr>
          </a:p>
          <a:p>
            <a:pPr marL="114300" indent="0">
              <a:buNone/>
            </a:pPr>
            <a:r>
              <a:rPr lang="pl-PL" sz="1800" b="1" dirty="0" smtClean="0">
                <a:solidFill>
                  <a:srgbClr val="453F2F"/>
                </a:solidFill>
              </a:rPr>
              <a:t>1913</a:t>
            </a:r>
            <a:r>
              <a:rPr lang="pl-PL" sz="1800" dirty="0" smtClean="0">
                <a:solidFill>
                  <a:srgbClr val="453F2F"/>
                </a:solidFill>
              </a:rPr>
              <a:t> – 	Irlandzcy </a:t>
            </a:r>
            <a:r>
              <a:rPr lang="pl-PL" sz="1800" dirty="0">
                <a:solidFill>
                  <a:srgbClr val="453F2F"/>
                </a:solidFill>
              </a:rPr>
              <a:t>Ochotnicy (</a:t>
            </a:r>
            <a:r>
              <a:rPr lang="pl-PL" sz="1800" dirty="0" err="1">
                <a:solidFill>
                  <a:srgbClr val="453F2F"/>
                </a:solidFill>
              </a:rPr>
              <a:t>Eoin</a:t>
            </a:r>
            <a:r>
              <a:rPr lang="pl-PL" sz="1800" dirty="0">
                <a:solidFill>
                  <a:srgbClr val="453F2F"/>
                </a:solidFill>
              </a:rPr>
              <a:t> Mac </a:t>
            </a:r>
            <a:r>
              <a:rPr lang="pl-PL" sz="1800" dirty="0" smtClean="0">
                <a:solidFill>
                  <a:srgbClr val="453F2F"/>
                </a:solidFill>
              </a:rPr>
              <a:t>Neill)</a:t>
            </a:r>
          </a:p>
          <a:p>
            <a:pPr marL="114300" indent="0">
              <a:buNone/>
            </a:pPr>
            <a:r>
              <a:rPr lang="pl-PL" sz="1800" b="1" dirty="0" smtClean="0">
                <a:solidFill>
                  <a:srgbClr val="453F2F"/>
                </a:solidFill>
              </a:rPr>
              <a:t>1914</a:t>
            </a:r>
            <a:r>
              <a:rPr lang="pl-PL" sz="1800" dirty="0" smtClean="0">
                <a:solidFill>
                  <a:srgbClr val="453F2F"/>
                </a:solidFill>
              </a:rPr>
              <a:t> – 	autonomia dla Irlandii w obliczu wojny – 170.000 ludzi</a:t>
            </a:r>
          </a:p>
          <a:p>
            <a:pPr marL="114300" indent="0">
              <a:buNone/>
            </a:pPr>
            <a:r>
              <a:rPr lang="pl-PL" sz="1800" dirty="0">
                <a:solidFill>
                  <a:srgbClr val="453F2F"/>
                </a:solidFill>
              </a:rPr>
              <a:t> </a:t>
            </a:r>
            <a:r>
              <a:rPr lang="pl-PL" sz="1800" dirty="0" smtClean="0">
                <a:solidFill>
                  <a:srgbClr val="453F2F"/>
                </a:solidFill>
              </a:rPr>
              <a:t>            	dobrowolna rekrutacja do brytyjskiej armii</a:t>
            </a:r>
          </a:p>
          <a:p>
            <a:pPr marL="114300" indent="0">
              <a:buNone/>
            </a:pPr>
            <a:endParaRPr lang="pl-PL" sz="1800" dirty="0" smtClean="0">
              <a:solidFill>
                <a:srgbClr val="453F2F"/>
              </a:solidFill>
            </a:endParaRPr>
          </a:p>
          <a:p>
            <a:pPr marL="114300" indent="0">
              <a:buNone/>
            </a:pPr>
            <a:r>
              <a:rPr lang="pl-PL" sz="1800" dirty="0" smtClean="0">
                <a:solidFill>
                  <a:srgbClr val="453F2F"/>
                </a:solidFill>
              </a:rPr>
              <a:t>  </a:t>
            </a:r>
            <a:r>
              <a:rPr lang="pl-PL" sz="1800" b="1" dirty="0" smtClean="0">
                <a:solidFill>
                  <a:srgbClr val="453F2F"/>
                </a:solidFill>
              </a:rPr>
              <a:t>2 kwietnia 1914  </a:t>
            </a:r>
            <a:r>
              <a:rPr lang="pl-PL" sz="1800" dirty="0" smtClean="0">
                <a:solidFill>
                  <a:srgbClr val="453F2F"/>
                </a:solidFill>
              </a:rPr>
              <a:t>- </a:t>
            </a:r>
            <a:r>
              <a:rPr lang="pl-PL" sz="1800" dirty="0" err="1" smtClean="0">
                <a:solidFill>
                  <a:srgbClr val="453F2F"/>
                </a:solidFill>
              </a:rPr>
              <a:t>Cumann</a:t>
            </a:r>
            <a:r>
              <a:rPr lang="pl-PL" sz="1800" dirty="0" smtClean="0">
                <a:solidFill>
                  <a:srgbClr val="453F2F"/>
                </a:solidFill>
              </a:rPr>
              <a:t> </a:t>
            </a:r>
            <a:r>
              <a:rPr lang="pl-PL" sz="1800" dirty="0">
                <a:solidFill>
                  <a:srgbClr val="453F2F"/>
                </a:solidFill>
              </a:rPr>
              <a:t>na </a:t>
            </a:r>
            <a:r>
              <a:rPr lang="pl-PL" sz="1800" dirty="0" err="1">
                <a:solidFill>
                  <a:srgbClr val="453F2F"/>
                </a:solidFill>
              </a:rPr>
              <a:t>mBan</a:t>
            </a:r>
            <a:r>
              <a:rPr lang="pl-PL" sz="1800" dirty="0">
                <a:solidFill>
                  <a:srgbClr val="453F2F"/>
                </a:solidFill>
              </a:rPr>
              <a:t> </a:t>
            </a:r>
          </a:p>
          <a:p>
            <a:pPr marL="114300" indent="0">
              <a:buNone/>
            </a:pPr>
            <a:r>
              <a:rPr lang="pl-PL" sz="1800" b="1" dirty="0" smtClean="0">
                <a:solidFill>
                  <a:srgbClr val="453F2F"/>
                </a:solidFill>
              </a:rPr>
              <a:t>26 lipca        1914  - </a:t>
            </a:r>
            <a:r>
              <a:rPr lang="pl-PL" sz="1800" dirty="0" err="1" smtClean="0">
                <a:solidFill>
                  <a:srgbClr val="453F2F"/>
                </a:solidFill>
              </a:rPr>
              <a:t>Howth</a:t>
            </a:r>
            <a:r>
              <a:rPr lang="pl-PL" sz="1800" dirty="0" smtClean="0">
                <a:solidFill>
                  <a:srgbClr val="453F2F"/>
                </a:solidFill>
              </a:rPr>
              <a:t> – 900 karabinów - Ochotnicy Irlandzcy</a:t>
            </a:r>
          </a:p>
          <a:p>
            <a:pPr marL="114300" indent="0">
              <a:buNone/>
            </a:pPr>
            <a:r>
              <a:rPr lang="pl-PL" sz="1800" b="1" dirty="0" smtClean="0">
                <a:solidFill>
                  <a:srgbClr val="453F2F"/>
                </a:solidFill>
              </a:rPr>
              <a:t>21 kwietnia 1916 </a:t>
            </a:r>
            <a:r>
              <a:rPr lang="pl-PL" sz="1800" dirty="0" smtClean="0">
                <a:solidFill>
                  <a:srgbClr val="453F2F"/>
                </a:solidFill>
              </a:rPr>
              <a:t>– aresztowanie Rogera </a:t>
            </a:r>
            <a:r>
              <a:rPr lang="pl-PL" sz="1800" dirty="0" err="1" smtClean="0">
                <a:solidFill>
                  <a:srgbClr val="453F2F"/>
                </a:solidFill>
              </a:rPr>
              <a:t>Casementa</a:t>
            </a:r>
            <a:r>
              <a:rPr lang="pl-PL" sz="1800" dirty="0" smtClean="0">
                <a:solidFill>
                  <a:srgbClr val="453F2F"/>
                </a:solidFill>
              </a:rPr>
              <a:t>, odwołanie 		        	                    powstania przez </a:t>
            </a:r>
            <a:r>
              <a:rPr lang="pl-PL" sz="1800" dirty="0" err="1" smtClean="0">
                <a:solidFill>
                  <a:srgbClr val="453F2F"/>
                </a:solidFill>
              </a:rPr>
              <a:t>Eoina</a:t>
            </a:r>
            <a:r>
              <a:rPr lang="pl-PL" sz="1800" dirty="0" smtClean="0">
                <a:solidFill>
                  <a:srgbClr val="453F2F"/>
                </a:solidFill>
              </a:rPr>
              <a:t> </a:t>
            </a:r>
            <a:r>
              <a:rPr lang="pl-PL" sz="1800" dirty="0" err="1" smtClean="0">
                <a:solidFill>
                  <a:srgbClr val="453F2F"/>
                </a:solidFill>
              </a:rPr>
              <a:t>MacNeilla</a:t>
            </a:r>
            <a:endParaRPr lang="pl-PL" sz="1800" dirty="0" smtClean="0">
              <a:solidFill>
                <a:srgbClr val="453F2F"/>
              </a:solidFill>
            </a:endParaRPr>
          </a:p>
          <a:p>
            <a:pPr marL="114300" indent="0">
              <a:buNone/>
            </a:pPr>
            <a:endParaRPr lang="pl-PL" sz="1800" dirty="0" smtClean="0">
              <a:solidFill>
                <a:srgbClr val="453F2F"/>
              </a:solidFill>
            </a:endParaRPr>
          </a:p>
          <a:p>
            <a:pPr marL="114300" indent="0">
              <a:buNone/>
            </a:pPr>
            <a:r>
              <a:rPr lang="pl-PL" sz="1800" b="1" dirty="0" smtClean="0">
                <a:solidFill>
                  <a:srgbClr val="453F2F"/>
                </a:solidFill>
              </a:rPr>
              <a:t>24 kwietnia 1916  </a:t>
            </a:r>
            <a:r>
              <a:rPr lang="pl-PL" sz="1800" dirty="0" smtClean="0">
                <a:solidFill>
                  <a:srgbClr val="453F2F"/>
                </a:solidFill>
              </a:rPr>
              <a:t>– </a:t>
            </a:r>
            <a:r>
              <a:rPr lang="pl-PL" sz="1800" dirty="0" smtClean="0">
                <a:solidFill>
                  <a:srgbClr val="453F2F"/>
                </a:solidFill>
              </a:rPr>
              <a:t>Początek </a:t>
            </a:r>
            <a:r>
              <a:rPr lang="pl-PL" sz="1800" dirty="0" smtClean="0">
                <a:solidFill>
                  <a:srgbClr val="453F2F"/>
                </a:solidFill>
              </a:rPr>
              <a:t>Powstania Wielkanocnego w Dublinie</a:t>
            </a:r>
          </a:p>
          <a:p>
            <a:pPr marL="114300" indent="0">
              <a:buNone/>
            </a:pPr>
            <a:r>
              <a:rPr lang="pl-PL" sz="1800" dirty="0">
                <a:solidFill>
                  <a:srgbClr val="453F2F"/>
                </a:solidFill>
              </a:rPr>
              <a:t>	</a:t>
            </a:r>
            <a:r>
              <a:rPr lang="pl-PL" sz="1800" dirty="0" smtClean="0">
                <a:solidFill>
                  <a:srgbClr val="453F2F"/>
                </a:solidFill>
              </a:rPr>
              <a:t>	   (</a:t>
            </a:r>
            <a:r>
              <a:rPr lang="pl-PL" sz="1800" dirty="0" err="1" smtClean="0">
                <a:solidFill>
                  <a:srgbClr val="453F2F"/>
                </a:solidFill>
              </a:rPr>
              <a:t>Irish</a:t>
            </a:r>
            <a:r>
              <a:rPr lang="pl-PL" sz="1800" dirty="0" smtClean="0">
                <a:solidFill>
                  <a:srgbClr val="453F2F"/>
                </a:solidFill>
              </a:rPr>
              <a:t> </a:t>
            </a:r>
            <a:r>
              <a:rPr lang="pl-PL" sz="1800" dirty="0" err="1" smtClean="0">
                <a:solidFill>
                  <a:srgbClr val="453F2F"/>
                </a:solidFill>
              </a:rPr>
              <a:t>Republican</a:t>
            </a:r>
            <a:r>
              <a:rPr lang="pl-PL" sz="1800" dirty="0" smtClean="0">
                <a:solidFill>
                  <a:srgbClr val="453F2F"/>
                </a:solidFill>
              </a:rPr>
              <a:t> </a:t>
            </a:r>
            <a:r>
              <a:rPr lang="pl-PL" sz="1800" dirty="0" err="1" smtClean="0">
                <a:solidFill>
                  <a:srgbClr val="453F2F"/>
                </a:solidFill>
              </a:rPr>
              <a:t>Brotherhood</a:t>
            </a:r>
            <a:r>
              <a:rPr lang="pl-PL" sz="1800" dirty="0" smtClean="0">
                <a:solidFill>
                  <a:srgbClr val="453F2F"/>
                </a:solidFill>
              </a:rPr>
              <a:t>, Ochotnicy i </a:t>
            </a:r>
            <a:r>
              <a:rPr lang="pl-PL" sz="1800" dirty="0" err="1" smtClean="0">
                <a:solidFill>
                  <a:srgbClr val="453F2F"/>
                </a:solidFill>
              </a:rPr>
              <a:t>Cumann</a:t>
            </a:r>
            <a:r>
              <a:rPr lang="pl-PL" sz="1800" dirty="0" smtClean="0">
                <a:solidFill>
                  <a:srgbClr val="453F2F"/>
                </a:solidFill>
              </a:rPr>
              <a:t> na 			   </a:t>
            </a:r>
            <a:r>
              <a:rPr lang="pl-PL" sz="1800" dirty="0" err="1" smtClean="0">
                <a:solidFill>
                  <a:srgbClr val="453F2F"/>
                </a:solidFill>
              </a:rPr>
              <a:t>mBan</a:t>
            </a:r>
            <a:r>
              <a:rPr lang="pl-PL" sz="1800" dirty="0" smtClean="0">
                <a:solidFill>
                  <a:srgbClr val="453F2F"/>
                </a:solidFill>
              </a:rPr>
              <a:t>, </a:t>
            </a:r>
            <a:r>
              <a:rPr lang="pl-PL" sz="1800" dirty="0" err="1" smtClean="0">
                <a:solidFill>
                  <a:srgbClr val="453F2F"/>
                </a:solidFill>
              </a:rPr>
              <a:t>Irish</a:t>
            </a:r>
            <a:r>
              <a:rPr lang="pl-PL" sz="1800" dirty="0" smtClean="0">
                <a:solidFill>
                  <a:srgbClr val="453F2F"/>
                </a:solidFill>
              </a:rPr>
              <a:t> </a:t>
            </a:r>
            <a:r>
              <a:rPr lang="pl-PL" sz="1800" dirty="0" err="1" smtClean="0">
                <a:solidFill>
                  <a:srgbClr val="453F2F"/>
                </a:solidFill>
              </a:rPr>
              <a:t>Citizen</a:t>
            </a:r>
            <a:r>
              <a:rPr lang="pl-PL" sz="1800" dirty="0" smtClean="0">
                <a:solidFill>
                  <a:srgbClr val="453F2F"/>
                </a:solidFill>
              </a:rPr>
              <a:t> </a:t>
            </a:r>
            <a:r>
              <a:rPr lang="pl-PL" sz="1800" dirty="0" err="1" smtClean="0">
                <a:solidFill>
                  <a:srgbClr val="453F2F"/>
                </a:solidFill>
              </a:rPr>
              <a:t>Army</a:t>
            </a:r>
            <a:r>
              <a:rPr lang="pl-PL" sz="1800" dirty="0" smtClean="0">
                <a:solidFill>
                  <a:srgbClr val="453F2F"/>
                </a:solidFill>
              </a:rPr>
              <a:t>)</a:t>
            </a:r>
          </a:p>
          <a:p>
            <a:pPr marL="114300" indent="0">
              <a:buNone/>
            </a:pPr>
            <a:r>
              <a:rPr lang="pl-PL" sz="1800" b="1" dirty="0" smtClean="0">
                <a:solidFill>
                  <a:srgbClr val="453F2F"/>
                </a:solidFill>
              </a:rPr>
              <a:t>29 kwietnia 1916 </a:t>
            </a:r>
            <a:r>
              <a:rPr lang="pl-PL" sz="1800" dirty="0" smtClean="0">
                <a:solidFill>
                  <a:srgbClr val="453F2F"/>
                </a:solidFill>
              </a:rPr>
              <a:t>-   </a:t>
            </a:r>
            <a:r>
              <a:rPr lang="pl-PL" sz="1800" dirty="0" smtClean="0">
                <a:solidFill>
                  <a:srgbClr val="453F2F"/>
                </a:solidFill>
              </a:rPr>
              <a:t>Kapitulacja </a:t>
            </a:r>
            <a:r>
              <a:rPr lang="pl-PL" sz="1800" dirty="0" smtClean="0">
                <a:solidFill>
                  <a:srgbClr val="453F2F"/>
                </a:solidFill>
              </a:rPr>
              <a:t>Powstania, aby uniknąć rzezi ludności cywilnej</a:t>
            </a:r>
          </a:p>
          <a:p>
            <a:pPr marL="114300" indent="0">
              <a:buNone/>
            </a:pPr>
            <a:endParaRPr lang="pl-PL" sz="1800" dirty="0">
              <a:solidFill>
                <a:srgbClr val="453F2F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025894"/>
            <a:ext cx="165618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37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/>
              <a:t>Powstanie Wielkanocne 1916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l-PL" b="1" dirty="0" err="1">
                <a:solidFill>
                  <a:srgbClr val="343024"/>
                </a:solidFill>
              </a:rPr>
              <a:t>Sean</a:t>
            </a:r>
            <a:r>
              <a:rPr lang="pl-PL" b="1" dirty="0">
                <a:solidFill>
                  <a:srgbClr val="343024"/>
                </a:solidFill>
              </a:rPr>
              <a:t> </a:t>
            </a:r>
            <a:r>
              <a:rPr lang="pl-PL" b="1" dirty="0" err="1" smtClean="0">
                <a:solidFill>
                  <a:srgbClr val="343024"/>
                </a:solidFill>
              </a:rPr>
              <a:t>Heuston</a:t>
            </a:r>
            <a:r>
              <a:rPr lang="pl-PL" b="1" dirty="0" smtClean="0">
                <a:solidFill>
                  <a:srgbClr val="343024"/>
                </a:solidFill>
              </a:rPr>
              <a:t> (1891-1916)</a:t>
            </a:r>
          </a:p>
          <a:p>
            <a:pPr marL="114300" indent="0">
              <a:buNone/>
            </a:pPr>
            <a:endParaRPr lang="pl-PL" b="1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Był urzędnikiem, pracował na kolei. Zaangażowany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w organizację musztr wojskowych i ćwiczeń strzeleckich, 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Organizował </a:t>
            </a:r>
            <a:r>
              <a:rPr lang="pl-PL" sz="1600" dirty="0" err="1" smtClean="0">
                <a:solidFill>
                  <a:srgbClr val="343024"/>
                </a:solidFill>
              </a:rPr>
              <a:t>Fianna</a:t>
            </a:r>
            <a:r>
              <a:rPr lang="pl-PL" sz="1600" dirty="0" smtClean="0">
                <a:solidFill>
                  <a:srgbClr val="343024"/>
                </a:solidFill>
              </a:rPr>
              <a:t> </a:t>
            </a:r>
            <a:r>
              <a:rPr lang="pl-PL" sz="1600" dirty="0" err="1" smtClean="0">
                <a:solidFill>
                  <a:srgbClr val="343024"/>
                </a:solidFill>
              </a:rPr>
              <a:t>Eireann</a:t>
            </a:r>
            <a:r>
              <a:rPr lang="pl-PL" sz="1600" dirty="0" smtClean="0">
                <a:solidFill>
                  <a:srgbClr val="343024"/>
                </a:solidFill>
              </a:rPr>
              <a:t> w Limerick.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W czasie Powstania był dowódcą Batalionu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Ochotników. </a:t>
            </a:r>
            <a:r>
              <a:rPr lang="en-US" sz="1600" dirty="0" err="1">
                <a:solidFill>
                  <a:srgbClr val="343024"/>
                </a:solidFill>
              </a:rPr>
              <a:t>Zajęli</a:t>
            </a:r>
            <a:r>
              <a:rPr lang="en-US" sz="1600" dirty="0">
                <a:solidFill>
                  <a:srgbClr val="343024"/>
                </a:solidFill>
              </a:rPr>
              <a:t> </a:t>
            </a:r>
            <a:r>
              <a:rPr lang="en-US" sz="1600" dirty="0" err="1">
                <a:solidFill>
                  <a:srgbClr val="343024"/>
                </a:solidFill>
              </a:rPr>
              <a:t>Mendicity</a:t>
            </a:r>
            <a:r>
              <a:rPr lang="en-US" sz="1600" dirty="0">
                <a:solidFill>
                  <a:srgbClr val="343024"/>
                </a:solidFill>
              </a:rPr>
              <a:t> </a:t>
            </a:r>
            <a:r>
              <a:rPr lang="pl-PL" sz="1600" dirty="0" smtClean="0">
                <a:solidFill>
                  <a:srgbClr val="343024"/>
                </a:solidFill>
              </a:rPr>
              <a:t>I</a:t>
            </a:r>
            <a:r>
              <a:rPr lang="en-US" sz="1600" dirty="0" err="1" smtClean="0">
                <a:solidFill>
                  <a:srgbClr val="343024"/>
                </a:solidFill>
              </a:rPr>
              <a:t>nstitution</a:t>
            </a:r>
            <a:r>
              <a:rPr lang="en-US" sz="1600" dirty="0" smtClean="0">
                <a:solidFill>
                  <a:srgbClr val="343024"/>
                </a:solidFill>
              </a:rPr>
              <a:t> </a:t>
            </a:r>
            <a:r>
              <a:rPr lang="en-US" sz="1600" dirty="0" err="1">
                <a:solidFill>
                  <a:srgbClr val="343024"/>
                </a:solidFill>
              </a:rPr>
              <a:t>teraz</a:t>
            </a:r>
            <a:r>
              <a:rPr lang="en-US" sz="1600" dirty="0">
                <a:solidFill>
                  <a:srgbClr val="343024"/>
                </a:solidFill>
              </a:rPr>
              <a:t> </a:t>
            </a:r>
            <a:endParaRPr lang="pl-PL" sz="16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en-US" sz="1600" dirty="0" err="1" smtClean="0">
                <a:solidFill>
                  <a:srgbClr val="343024"/>
                </a:solidFill>
              </a:rPr>
              <a:t>Koszary</a:t>
            </a:r>
            <a:r>
              <a:rPr lang="en-US" sz="1600" dirty="0" smtClean="0">
                <a:solidFill>
                  <a:srgbClr val="343024"/>
                </a:solidFill>
              </a:rPr>
              <a:t> </a:t>
            </a:r>
            <a:r>
              <a:rPr lang="en-US" sz="1600" dirty="0" err="1">
                <a:solidFill>
                  <a:srgbClr val="343024"/>
                </a:solidFill>
              </a:rPr>
              <a:t>Heustona</a:t>
            </a:r>
            <a:r>
              <a:rPr lang="en-US" sz="1600" dirty="0">
                <a:solidFill>
                  <a:srgbClr val="343024"/>
                </a:solidFill>
              </a:rPr>
              <a:t>. </a:t>
            </a:r>
            <a:r>
              <a:rPr lang="pl-PL" sz="1600" dirty="0">
                <a:solidFill>
                  <a:srgbClr val="343024"/>
                </a:solidFill>
              </a:rPr>
              <a:t>Walczyli dzielnie, </a:t>
            </a:r>
            <a:r>
              <a:rPr lang="pl-PL" sz="1600" dirty="0" smtClean="0">
                <a:solidFill>
                  <a:srgbClr val="343024"/>
                </a:solidFill>
              </a:rPr>
              <a:t>chociaż </a:t>
            </a:r>
            <a:r>
              <a:rPr lang="pl-PL" sz="1600" dirty="0">
                <a:solidFill>
                  <a:srgbClr val="343024"/>
                </a:solidFill>
              </a:rPr>
              <a:t>było </a:t>
            </a:r>
            <a:endParaRPr lang="pl-PL" sz="16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ich </a:t>
            </a:r>
            <a:r>
              <a:rPr lang="pl-PL" sz="1600" dirty="0">
                <a:solidFill>
                  <a:srgbClr val="343024"/>
                </a:solidFill>
              </a:rPr>
              <a:t>tylko </a:t>
            </a:r>
            <a:r>
              <a:rPr lang="pl-PL" sz="1600" dirty="0" smtClean="0">
                <a:solidFill>
                  <a:srgbClr val="343024"/>
                </a:solidFill>
              </a:rPr>
              <a:t>26 – </a:t>
            </a:r>
            <a:r>
              <a:rPr lang="pl-PL" sz="1600" dirty="0" err="1" smtClean="0">
                <a:solidFill>
                  <a:srgbClr val="343024"/>
                </a:solidFill>
              </a:rPr>
              <a:t>ściu</a:t>
            </a:r>
            <a:r>
              <a:rPr lang="pl-PL" sz="1600" dirty="0" smtClean="0">
                <a:solidFill>
                  <a:srgbClr val="343024"/>
                </a:solidFill>
              </a:rPr>
              <a:t>. Po </a:t>
            </a:r>
            <a:r>
              <a:rPr lang="pl-PL" sz="1600" dirty="0">
                <a:solidFill>
                  <a:srgbClr val="343024"/>
                </a:solidFill>
              </a:rPr>
              <a:t>rozpaczliwej obronie poddali się. </a:t>
            </a:r>
            <a:endParaRPr lang="pl-PL" sz="16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Anglicy</a:t>
            </a:r>
            <a:r>
              <a:rPr lang="pl-PL" sz="1600" dirty="0">
                <a:solidFill>
                  <a:srgbClr val="343024"/>
                </a:solidFill>
              </a:rPr>
              <a:t>, gdy zorientowali się, że tak mały oddział </a:t>
            </a:r>
            <a:endParaRPr lang="pl-PL" sz="16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z </a:t>
            </a:r>
            <a:r>
              <a:rPr lang="pl-PL" sz="1600" dirty="0">
                <a:solidFill>
                  <a:srgbClr val="343024"/>
                </a:solidFill>
              </a:rPr>
              <a:t>nimi walczył, obeszli się z nimi brutalnie, bili ich, kopali </a:t>
            </a:r>
            <a:endParaRPr lang="pl-PL" sz="16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i </a:t>
            </a:r>
            <a:r>
              <a:rPr lang="pl-PL" sz="1600" dirty="0">
                <a:solidFill>
                  <a:srgbClr val="343024"/>
                </a:solidFill>
              </a:rPr>
              <a:t>pluli. Gdy oficer zapytał o </a:t>
            </a:r>
            <a:r>
              <a:rPr lang="pl-PL" sz="1600" dirty="0" smtClean="0">
                <a:solidFill>
                  <a:srgbClr val="343024"/>
                </a:solidFill>
              </a:rPr>
              <a:t>dowódcę, </a:t>
            </a:r>
            <a:r>
              <a:rPr lang="pl-PL" sz="1600" dirty="0" err="1">
                <a:solidFill>
                  <a:srgbClr val="343024"/>
                </a:solidFill>
              </a:rPr>
              <a:t>Sean</a:t>
            </a:r>
            <a:r>
              <a:rPr lang="pl-PL" sz="1600" dirty="0">
                <a:solidFill>
                  <a:srgbClr val="343024"/>
                </a:solidFill>
              </a:rPr>
              <a:t> </a:t>
            </a:r>
            <a:r>
              <a:rPr lang="pl-PL" sz="1600" dirty="0" err="1">
                <a:solidFill>
                  <a:srgbClr val="343024"/>
                </a:solidFill>
              </a:rPr>
              <a:t>Heuston</a:t>
            </a:r>
            <a:r>
              <a:rPr lang="pl-PL" sz="1600" dirty="0">
                <a:solidFill>
                  <a:srgbClr val="343024"/>
                </a:solidFill>
              </a:rPr>
              <a:t> </a:t>
            </a:r>
            <a:endParaRPr lang="pl-PL" sz="16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wystąpił </a:t>
            </a:r>
            <a:r>
              <a:rPr lang="pl-PL" sz="1600" dirty="0">
                <a:solidFill>
                  <a:srgbClr val="343024"/>
                </a:solidFill>
              </a:rPr>
              <a:t>przed szereg bez słowa</a:t>
            </a:r>
            <a:r>
              <a:rPr lang="pl-PL" sz="1600" dirty="0" smtClean="0">
                <a:solidFill>
                  <a:srgbClr val="343024"/>
                </a:solidFill>
              </a:rPr>
              <a:t>.</a:t>
            </a:r>
          </a:p>
          <a:p>
            <a:pPr marL="114300" indent="0">
              <a:buNone/>
            </a:pPr>
            <a:endParaRPr lang="pl-PL" sz="1600" dirty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Stracony 8 maja 1916 roku. Miał 25 lat.</a:t>
            </a:r>
          </a:p>
          <a:p>
            <a:pPr marL="114300" indent="0">
              <a:buNone/>
            </a:pPr>
            <a:endParaRPr lang="pl-PL" sz="2400" dirty="0" smtClean="0"/>
          </a:p>
          <a:p>
            <a:pPr marL="114300" indent="0">
              <a:buNone/>
            </a:pPr>
            <a:endParaRPr lang="pl-PL" sz="2400" dirty="0" smtClean="0"/>
          </a:p>
          <a:p>
            <a:pPr marL="114300" indent="0">
              <a:buNone/>
            </a:pPr>
            <a:endParaRPr lang="pl-PL" sz="2400" dirty="0"/>
          </a:p>
          <a:p>
            <a:pPr marL="11430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00808"/>
            <a:ext cx="2432833" cy="377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12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/>
              <a:t>Powstanie Wielkanocne 1916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l-PL" b="1" dirty="0">
                <a:solidFill>
                  <a:srgbClr val="343024"/>
                </a:solidFill>
              </a:rPr>
              <a:t>Con </a:t>
            </a:r>
            <a:r>
              <a:rPr lang="pl-PL" b="1" dirty="0" smtClean="0">
                <a:solidFill>
                  <a:srgbClr val="343024"/>
                </a:solidFill>
              </a:rPr>
              <a:t>Colbert (1888 – 1916)</a:t>
            </a:r>
          </a:p>
          <a:p>
            <a:pPr marL="114300" indent="0">
              <a:buNone/>
            </a:pPr>
            <a:endParaRPr lang="pl-PL" sz="16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Pochodził z Limerick, pracowała w piekarni </a:t>
            </a:r>
            <a:r>
              <a:rPr lang="pl-PL" sz="1600" dirty="0" err="1" smtClean="0">
                <a:solidFill>
                  <a:srgbClr val="343024"/>
                </a:solidFill>
              </a:rPr>
              <a:t>Kennedys</a:t>
            </a:r>
            <a:r>
              <a:rPr lang="pl-PL" sz="1600" dirty="0" smtClean="0">
                <a:solidFill>
                  <a:srgbClr val="343024"/>
                </a:solidFill>
              </a:rPr>
              <a:t>.</a:t>
            </a:r>
          </a:p>
          <a:p>
            <a:pPr marL="114300" indent="0">
              <a:buNone/>
            </a:pPr>
            <a:r>
              <a:rPr lang="pl-PL" sz="1600" dirty="0">
                <a:solidFill>
                  <a:srgbClr val="343024"/>
                </a:solidFill>
              </a:rPr>
              <a:t>B</a:t>
            </a:r>
            <a:r>
              <a:rPr lang="pl-PL" sz="1600" dirty="0" smtClean="0">
                <a:solidFill>
                  <a:srgbClr val="343024"/>
                </a:solidFill>
              </a:rPr>
              <a:t>ył jednym z założycieli ruchu republikańskiego 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i </a:t>
            </a:r>
            <a:r>
              <a:rPr lang="pl-PL" sz="1600" dirty="0" err="1" smtClean="0">
                <a:solidFill>
                  <a:srgbClr val="343024"/>
                </a:solidFill>
              </a:rPr>
              <a:t>Fianna</a:t>
            </a:r>
            <a:r>
              <a:rPr lang="pl-PL" sz="1600" dirty="0" smtClean="0">
                <a:solidFill>
                  <a:srgbClr val="343024"/>
                </a:solidFill>
              </a:rPr>
              <a:t> </a:t>
            </a:r>
            <a:r>
              <a:rPr lang="pl-PL" sz="1600" dirty="0" err="1" smtClean="0">
                <a:solidFill>
                  <a:srgbClr val="343024"/>
                </a:solidFill>
              </a:rPr>
              <a:t>Eireann</a:t>
            </a:r>
            <a:r>
              <a:rPr lang="pl-PL" sz="1600" dirty="0" smtClean="0">
                <a:solidFill>
                  <a:srgbClr val="343024"/>
                </a:solidFill>
              </a:rPr>
              <a:t>. </a:t>
            </a:r>
          </a:p>
          <a:p>
            <a:pPr marL="114300" indent="0">
              <a:buNone/>
            </a:pPr>
            <a:endParaRPr lang="pl-PL" sz="16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W powstaniu dowodził czwartym Batalionem, 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który zajął fabrykę </a:t>
            </a:r>
            <a:r>
              <a:rPr lang="pl-PL" sz="1600" dirty="0" err="1" smtClean="0">
                <a:solidFill>
                  <a:srgbClr val="343024"/>
                </a:solidFill>
              </a:rPr>
              <a:t>Marrowbone</a:t>
            </a:r>
            <a:r>
              <a:rPr lang="pl-PL" sz="1600" dirty="0" smtClean="0">
                <a:solidFill>
                  <a:srgbClr val="343024"/>
                </a:solidFill>
              </a:rPr>
              <a:t> Lane, która 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Skapitulowała 30 kwietnia. </a:t>
            </a:r>
          </a:p>
          <a:p>
            <a:pPr marL="114300" indent="0">
              <a:buNone/>
            </a:pPr>
            <a:endParaRPr lang="pl-PL" sz="16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Stracony 8 maja 1916 roku</a:t>
            </a:r>
            <a:r>
              <a:rPr lang="pl-PL" sz="1600" dirty="0" smtClean="0"/>
              <a:t>.</a:t>
            </a:r>
          </a:p>
          <a:p>
            <a:pPr marL="114300" indent="0">
              <a:buNone/>
            </a:pPr>
            <a:endParaRPr lang="pl-PL" sz="1600" dirty="0" smtClean="0"/>
          </a:p>
          <a:p>
            <a:pPr marL="11430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00808"/>
            <a:ext cx="2376264" cy="323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24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/>
              <a:t>Powstanie Wielkanocne 1916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l-PL" b="1" dirty="0">
                <a:solidFill>
                  <a:srgbClr val="343024"/>
                </a:solidFill>
              </a:rPr>
              <a:t>Thomas </a:t>
            </a:r>
            <a:r>
              <a:rPr lang="pl-PL" b="1" dirty="0" smtClean="0">
                <a:solidFill>
                  <a:srgbClr val="343024"/>
                </a:solidFill>
              </a:rPr>
              <a:t>Kent (1865 – 1916)</a:t>
            </a:r>
          </a:p>
          <a:p>
            <a:pPr marL="114300" indent="0">
              <a:buNone/>
            </a:pPr>
            <a:endParaRPr lang="pl-PL" sz="16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Został aresztowany w </a:t>
            </a:r>
            <a:r>
              <a:rPr lang="pl-PL" sz="1600" dirty="0" err="1" smtClean="0">
                <a:solidFill>
                  <a:srgbClr val="343024"/>
                </a:solidFill>
              </a:rPr>
              <a:t>Castlelyons</a:t>
            </a:r>
            <a:r>
              <a:rPr lang="pl-PL" sz="1600" dirty="0" smtClean="0">
                <a:solidFill>
                  <a:srgbClr val="343024"/>
                </a:solidFill>
              </a:rPr>
              <a:t>, hrabstwo Cork. 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Po ataku policji na jego dom, zastrzelono jego brata.</a:t>
            </a:r>
          </a:p>
          <a:p>
            <a:pPr marL="114300" indent="0">
              <a:buNone/>
            </a:pPr>
            <a:endParaRPr lang="pl-PL" sz="16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Kent myślał, że data powstania została przełożona i został</a:t>
            </a:r>
          </a:p>
          <a:p>
            <a:pPr marL="114300" indent="0">
              <a:buNone/>
            </a:pPr>
            <a:r>
              <a:rPr lang="pl-PL" sz="1600" dirty="0">
                <a:solidFill>
                  <a:srgbClr val="343024"/>
                </a:solidFill>
              </a:rPr>
              <a:t>w</a:t>
            </a:r>
            <a:r>
              <a:rPr lang="pl-PL" sz="1600" dirty="0" smtClean="0">
                <a:solidFill>
                  <a:srgbClr val="343024"/>
                </a:solidFill>
              </a:rPr>
              <a:t> domu. 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Gdy aresztowano go szedł przez Cork </a:t>
            </a:r>
            <a:r>
              <a:rPr lang="pl-PL" sz="1600" dirty="0">
                <a:solidFill>
                  <a:srgbClr val="343024"/>
                </a:solidFill>
              </a:rPr>
              <a:t>z</a:t>
            </a:r>
            <a:r>
              <a:rPr lang="pl-PL" sz="1600" dirty="0" smtClean="0">
                <a:solidFill>
                  <a:srgbClr val="343024"/>
                </a:solidFill>
              </a:rPr>
              <a:t>e związanymi rękami,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na boso. 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Pozostali dwaj bracia również zostali osądzeni.</a:t>
            </a:r>
          </a:p>
          <a:p>
            <a:pPr marL="114300" indent="0">
              <a:buNone/>
            </a:pPr>
            <a:endParaRPr lang="pl-PL" sz="16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Stracony w barakach więziennych w Cork 9 maja 1916 roku.</a:t>
            </a:r>
          </a:p>
          <a:p>
            <a:pPr marL="114300" indent="0">
              <a:buNone/>
            </a:pPr>
            <a:endParaRPr lang="pl-PL" dirty="0">
              <a:solidFill>
                <a:srgbClr val="343024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56792"/>
            <a:ext cx="1759583" cy="311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91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/>
              <a:t>Powstanie Wielkanocne 1916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132040"/>
          </a:xfrm>
        </p:spPr>
        <p:txBody>
          <a:bodyPr/>
          <a:lstStyle/>
          <a:p>
            <a:pPr marL="114300" indent="0">
              <a:buNone/>
            </a:pPr>
            <a:r>
              <a:rPr lang="pl-PL" b="1" dirty="0">
                <a:solidFill>
                  <a:srgbClr val="343024"/>
                </a:solidFill>
              </a:rPr>
              <a:t>James </a:t>
            </a:r>
            <a:r>
              <a:rPr lang="pl-PL" b="1" dirty="0" err="1" smtClean="0">
                <a:solidFill>
                  <a:srgbClr val="343024"/>
                </a:solidFill>
              </a:rPr>
              <a:t>Connolly</a:t>
            </a:r>
            <a:r>
              <a:rPr lang="pl-PL" b="1" dirty="0" smtClean="0">
                <a:solidFill>
                  <a:srgbClr val="343024"/>
                </a:solidFill>
              </a:rPr>
              <a:t> (1868 – 1916)</a:t>
            </a:r>
          </a:p>
          <a:p>
            <a:pPr marL="114300" indent="0">
              <a:buNone/>
            </a:pPr>
            <a:endParaRPr lang="pl-PL" b="1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Urodził się w Szkocji, po raz pierwszy zobaczył Irlandię, 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jako żołnierz Armii </a:t>
            </a:r>
            <a:r>
              <a:rPr lang="pl-PL" sz="1600" dirty="0">
                <a:solidFill>
                  <a:srgbClr val="343024"/>
                </a:solidFill>
              </a:rPr>
              <a:t>B</a:t>
            </a:r>
            <a:r>
              <a:rPr lang="pl-PL" sz="1600" dirty="0" smtClean="0">
                <a:solidFill>
                  <a:srgbClr val="343024"/>
                </a:solidFill>
              </a:rPr>
              <a:t>rytyjskiej. W 1886 roku zamieszkał 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w Dublinie i założył Irlandzką Socjalistyczną Partię Republikańską. 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Walczył w obronie robotników razem z Jamesem </a:t>
            </a:r>
            <a:r>
              <a:rPr lang="pl-PL" sz="1600" dirty="0" err="1" smtClean="0">
                <a:solidFill>
                  <a:srgbClr val="343024"/>
                </a:solidFill>
              </a:rPr>
              <a:t>Larkinem</a:t>
            </a:r>
            <a:r>
              <a:rPr lang="pl-PL" sz="1600" dirty="0" smtClean="0">
                <a:solidFill>
                  <a:srgbClr val="343024"/>
                </a:solidFill>
              </a:rPr>
              <a:t>.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Świadomy podziałów religijnych, walczył z religijną bigoterią.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	W 1913 roku był jednym z założycieli Irlandzkiej Armii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	Obywatelskiej. Podczas Powstania był </a:t>
            </a:r>
          </a:p>
          <a:p>
            <a:pPr marL="114300" indent="0">
              <a:buNone/>
            </a:pPr>
            <a:r>
              <a:rPr lang="pl-PL" sz="1600" dirty="0">
                <a:solidFill>
                  <a:srgbClr val="343024"/>
                </a:solidFill>
              </a:rPr>
              <a:t>	</a:t>
            </a:r>
            <a:r>
              <a:rPr lang="pl-PL" sz="1600" dirty="0" smtClean="0">
                <a:solidFill>
                  <a:srgbClr val="343024"/>
                </a:solidFill>
              </a:rPr>
              <a:t>głównodowodzącym</a:t>
            </a:r>
            <a:r>
              <a:rPr lang="pl-PL" sz="1600" dirty="0">
                <a:solidFill>
                  <a:srgbClr val="343024"/>
                </a:solidFill>
              </a:rPr>
              <a:t> </a:t>
            </a:r>
            <a:r>
              <a:rPr lang="pl-PL" sz="1600" dirty="0" smtClean="0">
                <a:solidFill>
                  <a:srgbClr val="343024"/>
                </a:solidFill>
              </a:rPr>
              <a:t>grupy, która zajęła Pocztę Główną. Został ranny.</a:t>
            </a:r>
          </a:p>
          <a:p>
            <a:pPr marL="114300" indent="0">
              <a:buNone/>
            </a:pPr>
            <a:endParaRPr lang="pl-PL" sz="16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	Przed wykonaniem wyroku zobaczył się z żoną </a:t>
            </a:r>
            <a:r>
              <a:rPr lang="pl-PL" sz="1600" dirty="0" err="1" smtClean="0">
                <a:solidFill>
                  <a:srgbClr val="343024"/>
                </a:solidFill>
              </a:rPr>
              <a:t>Lilly</a:t>
            </a:r>
            <a:r>
              <a:rPr lang="pl-PL" sz="1600" dirty="0" smtClean="0">
                <a:solidFill>
                  <a:srgbClr val="343024"/>
                </a:solidFill>
              </a:rPr>
              <a:t> i z córką Norą.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	</a:t>
            </a:r>
          </a:p>
          <a:p>
            <a:pPr marL="114300" indent="0">
              <a:buNone/>
            </a:pPr>
            <a:r>
              <a:rPr lang="pl-PL" sz="1600" dirty="0">
                <a:solidFill>
                  <a:srgbClr val="343024"/>
                </a:solidFill>
              </a:rPr>
              <a:t>	</a:t>
            </a:r>
            <a:r>
              <a:rPr lang="pl-PL" sz="1600" dirty="0" smtClean="0">
                <a:solidFill>
                  <a:srgbClr val="343024"/>
                </a:solidFill>
              </a:rPr>
              <a:t>Stracony 12 maja 1916 roku, na siedząco, </a:t>
            </a:r>
          </a:p>
          <a:p>
            <a:pPr marL="114300" indent="0">
              <a:buNone/>
            </a:pPr>
            <a:r>
              <a:rPr lang="pl-PL" sz="1600" dirty="0">
                <a:solidFill>
                  <a:srgbClr val="343024"/>
                </a:solidFill>
              </a:rPr>
              <a:t>	</a:t>
            </a:r>
            <a:r>
              <a:rPr lang="pl-PL" sz="1600" dirty="0" smtClean="0">
                <a:solidFill>
                  <a:srgbClr val="343024"/>
                </a:solidFill>
              </a:rPr>
              <a:t>ponieważ nie mógł stać o własnych siłach. </a:t>
            </a:r>
          </a:p>
          <a:p>
            <a:pPr marL="114300" indent="0">
              <a:buNone/>
            </a:pPr>
            <a:endParaRPr lang="pl-PL" dirty="0">
              <a:solidFill>
                <a:srgbClr val="343024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30833"/>
            <a:ext cx="2119918" cy="239493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17032"/>
            <a:ext cx="1024721" cy="125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875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/>
              <a:t>Powstanie Wielkanocne 1916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l-PL" b="1" dirty="0" err="1">
                <a:solidFill>
                  <a:srgbClr val="343024"/>
                </a:solidFill>
              </a:rPr>
              <a:t>Sean</a:t>
            </a:r>
            <a:r>
              <a:rPr lang="pl-PL" b="1" dirty="0">
                <a:solidFill>
                  <a:srgbClr val="343024"/>
                </a:solidFill>
              </a:rPr>
              <a:t> </a:t>
            </a:r>
            <a:r>
              <a:rPr lang="pl-PL" b="1" dirty="0" err="1" smtClean="0">
                <a:solidFill>
                  <a:srgbClr val="343024"/>
                </a:solidFill>
              </a:rPr>
              <a:t>MacDiarmada</a:t>
            </a:r>
            <a:r>
              <a:rPr lang="pl-PL" b="1" dirty="0" smtClean="0">
                <a:solidFill>
                  <a:srgbClr val="343024"/>
                </a:solidFill>
              </a:rPr>
              <a:t> (1884-1916)</a:t>
            </a:r>
          </a:p>
          <a:p>
            <a:pPr marL="114300" indent="0">
              <a:buNone/>
            </a:pPr>
            <a:endParaRPr lang="pl-PL" sz="16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Pochodził z </a:t>
            </a:r>
            <a:r>
              <a:rPr lang="pl-PL" sz="1600" dirty="0" err="1" smtClean="0">
                <a:solidFill>
                  <a:srgbClr val="343024"/>
                </a:solidFill>
              </a:rPr>
              <a:t>Leitrim</a:t>
            </a:r>
            <a:r>
              <a:rPr lang="pl-PL" sz="1600" dirty="0" smtClean="0">
                <a:solidFill>
                  <a:srgbClr val="343024"/>
                </a:solidFill>
              </a:rPr>
              <a:t>, wyemigrował do Glasgow 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I Belfastu, od 1908 roku mieszkał w Dublinie.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Należał do Irlandzkiego Bractwa Republikańskiego.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Został redaktorem naczelnym „Irlandzkiej 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Niepodległości”. 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Mimo, że zachorował na polio 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został wybrany do Komitetu Tymczasowego 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Ochotników Irlandzkich w 1913 roku. 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Podczas Powstania bronił budynku Poczty Głównej.</a:t>
            </a:r>
          </a:p>
          <a:p>
            <a:pPr marL="114300" indent="0">
              <a:buNone/>
            </a:pPr>
            <a:endParaRPr lang="pl-PL" sz="16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Stracony 12 maja 1916 roku</a:t>
            </a:r>
            <a:r>
              <a:rPr lang="pl-PL" sz="1400" dirty="0" smtClean="0">
                <a:solidFill>
                  <a:srgbClr val="343024"/>
                </a:solidFill>
              </a:rPr>
              <a:t>.</a:t>
            </a:r>
            <a:endParaRPr lang="pl-PL" sz="1400" dirty="0">
              <a:solidFill>
                <a:srgbClr val="343024"/>
              </a:solidFill>
            </a:endParaRPr>
          </a:p>
          <a:p>
            <a:pPr marL="11430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290" y="2060848"/>
            <a:ext cx="2520280" cy="324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10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/>
              <a:t>Powstanie Wielkanocne 1916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l-PL" b="1" dirty="0">
                <a:solidFill>
                  <a:srgbClr val="343024"/>
                </a:solidFill>
              </a:rPr>
              <a:t>Roger </a:t>
            </a:r>
            <a:r>
              <a:rPr lang="pl-PL" b="1" dirty="0" err="1" smtClean="0">
                <a:solidFill>
                  <a:srgbClr val="343024"/>
                </a:solidFill>
              </a:rPr>
              <a:t>Casement</a:t>
            </a:r>
            <a:r>
              <a:rPr lang="pl-PL" b="1" dirty="0" smtClean="0">
                <a:solidFill>
                  <a:srgbClr val="343024"/>
                </a:solidFill>
              </a:rPr>
              <a:t> (1864 – 1916)</a:t>
            </a:r>
          </a:p>
          <a:p>
            <a:pPr marL="114300" indent="0">
              <a:buNone/>
            </a:pPr>
            <a:endParaRPr lang="pl-PL" sz="14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Uzyskał szlachectwo za usługi dla konsulatu 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Brytyjskiego. Prowadził kampanię obnażania 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Okrucieństwa wobec ludności tubylczej 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w belgijskim Kongo, gdzie spotkał naszego rodaka 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pisarza Józefa Korzeniowskiego. Działał również w Brazylii. Był członkiem Ligi Celtyckiej. Wstąpił do Ochotników Irlandzkich i zrezygnował ze służby konsularnej.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W Niemczech formował Brygadę irlandzką z jeńców wojennych. Wrócił do Irlandii na pokładzie U-</a:t>
            </a:r>
            <a:r>
              <a:rPr lang="pl-PL" sz="1600" dirty="0" err="1" smtClean="0">
                <a:solidFill>
                  <a:srgbClr val="343024"/>
                </a:solidFill>
              </a:rPr>
              <a:t>boota</a:t>
            </a:r>
            <a:r>
              <a:rPr lang="pl-PL" sz="1600" dirty="0" smtClean="0">
                <a:solidFill>
                  <a:srgbClr val="343024"/>
                </a:solidFill>
              </a:rPr>
              <a:t>, </a:t>
            </a:r>
            <a:r>
              <a:rPr lang="pl-PL" sz="1600" dirty="0" err="1" smtClean="0">
                <a:solidFill>
                  <a:srgbClr val="343024"/>
                </a:solidFill>
              </a:rPr>
              <a:t>wziety</a:t>
            </a:r>
            <a:r>
              <a:rPr lang="pl-PL" sz="1600" dirty="0" smtClean="0">
                <a:solidFill>
                  <a:srgbClr val="343024"/>
                </a:solidFill>
              </a:rPr>
              <a:t> do niewoli w </a:t>
            </a:r>
            <a:r>
              <a:rPr lang="pl-PL" sz="1600" dirty="0" err="1" smtClean="0">
                <a:solidFill>
                  <a:srgbClr val="343024"/>
                </a:solidFill>
              </a:rPr>
              <a:t>Kerry</a:t>
            </a:r>
            <a:r>
              <a:rPr lang="pl-PL" sz="1600" dirty="0" smtClean="0">
                <a:solidFill>
                  <a:srgbClr val="343024"/>
                </a:solidFill>
              </a:rPr>
              <a:t>, w Wielki Piątek 1916 roku. Więziony w Londynie, w </a:t>
            </a:r>
            <a:r>
              <a:rPr lang="pl-PL" sz="1600" dirty="0" err="1" smtClean="0">
                <a:solidFill>
                  <a:srgbClr val="343024"/>
                </a:solidFill>
              </a:rPr>
              <a:t>Pentonville</a:t>
            </a:r>
            <a:r>
              <a:rPr lang="pl-PL" sz="1600" dirty="0" smtClean="0">
                <a:solidFill>
                  <a:srgbClr val="343024"/>
                </a:solidFill>
              </a:rPr>
              <a:t>.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Jedyny przywódca Powstania stracony poza Irlandią.</a:t>
            </a:r>
          </a:p>
          <a:p>
            <a:pPr marL="114300" indent="0">
              <a:buNone/>
            </a:pPr>
            <a:endParaRPr lang="pl-PL" sz="16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Powieszony 3 sierpnia 1916 roku.</a:t>
            </a:r>
          </a:p>
          <a:p>
            <a:pPr marL="114300" indent="0">
              <a:buNone/>
            </a:pPr>
            <a:endParaRPr lang="pl-PL" sz="1400" dirty="0">
              <a:solidFill>
                <a:srgbClr val="343024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72" y="1700808"/>
            <a:ext cx="2305641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543800" cy="432047"/>
          </a:xfrm>
        </p:spPr>
        <p:txBody>
          <a:bodyPr/>
          <a:lstStyle/>
          <a:p>
            <a:pPr algn="ctr"/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sz="3200" b="1" dirty="0" smtClean="0"/>
              <a:t>Powstanie Wielkanocne 1916</a:t>
            </a:r>
            <a:endParaRPr lang="pl-PL" sz="32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3933056"/>
            <a:ext cx="6461760" cy="2160240"/>
          </a:xfrm>
        </p:spPr>
        <p:txBody>
          <a:bodyPr>
            <a:normAutofit fontScale="47500" lnSpcReduction="20000"/>
          </a:bodyPr>
          <a:lstStyle/>
          <a:p>
            <a:r>
              <a:rPr lang="pl-PL" sz="3000" b="1" dirty="0">
                <a:solidFill>
                  <a:srgbClr val="000000"/>
                </a:solidFill>
              </a:rPr>
              <a:t>        </a:t>
            </a:r>
            <a:r>
              <a:rPr lang="pl-PL" sz="3000" dirty="0">
                <a:solidFill>
                  <a:srgbClr val="000000"/>
                </a:solidFill>
              </a:rPr>
              <a:t>  </a:t>
            </a:r>
            <a:r>
              <a:rPr lang="pl-PL" sz="3000" dirty="0">
                <a:solidFill>
                  <a:srgbClr val="343024"/>
                </a:solidFill>
              </a:rPr>
              <a:t> </a:t>
            </a:r>
            <a:r>
              <a:rPr lang="pl-PL" sz="4600" b="1" dirty="0">
                <a:solidFill>
                  <a:srgbClr val="343024"/>
                </a:solidFill>
              </a:rPr>
              <a:t>I</a:t>
            </a:r>
            <a:r>
              <a:rPr lang="pl-PL" sz="4600" b="1" dirty="0" smtClean="0">
                <a:solidFill>
                  <a:srgbClr val="343024"/>
                </a:solidFill>
              </a:rPr>
              <a:t>rlandzka </a:t>
            </a:r>
            <a:r>
              <a:rPr lang="pl-PL" sz="4600" b="1" dirty="0">
                <a:solidFill>
                  <a:srgbClr val="343024"/>
                </a:solidFill>
              </a:rPr>
              <a:t>Brygada </a:t>
            </a:r>
            <a:r>
              <a:rPr lang="pl-PL" sz="3000" dirty="0">
                <a:solidFill>
                  <a:srgbClr val="343024"/>
                </a:solidFill>
              </a:rPr>
              <a:t>została utworzona z żołnierzy irlandzkich – jeńców z I wojny. </a:t>
            </a:r>
            <a:r>
              <a:rPr lang="pl-PL" sz="3000" dirty="0" smtClean="0">
                <a:solidFill>
                  <a:srgbClr val="343024"/>
                </a:solidFill>
              </a:rPr>
              <a:t>Roger </a:t>
            </a:r>
            <a:r>
              <a:rPr lang="pl-PL" sz="3000" dirty="0" err="1" smtClean="0">
                <a:solidFill>
                  <a:srgbClr val="343024"/>
                </a:solidFill>
              </a:rPr>
              <a:t>Casement</a:t>
            </a:r>
            <a:r>
              <a:rPr lang="pl-PL" sz="3000" dirty="0" smtClean="0">
                <a:solidFill>
                  <a:srgbClr val="343024"/>
                </a:solidFill>
              </a:rPr>
              <a:t> </a:t>
            </a:r>
            <a:r>
              <a:rPr lang="pl-PL" sz="3000" dirty="0">
                <a:solidFill>
                  <a:srgbClr val="343024"/>
                </a:solidFill>
              </a:rPr>
              <a:t>prowadził kampanię zachęcającą do wstąpienia do Irlandzkiej Brygady pod auspicjami Niemiec. Wierzył, że to będzie dobry początek dla antyangielskich sił zbrojnych. W przypadku zwycięstwa Niemiec w wojnie mieli oni poprzeć Irlandzką samorządność, a gdyby przegrali mieli zapewnić żołnierzom tej Brygady pieniądze i pracę w Ameryce.</a:t>
            </a:r>
            <a:br>
              <a:rPr lang="pl-PL" sz="3000" dirty="0">
                <a:solidFill>
                  <a:srgbClr val="343024"/>
                </a:solidFill>
              </a:rPr>
            </a:br>
            <a:r>
              <a:rPr lang="pl-PL" sz="3000" dirty="0">
                <a:solidFill>
                  <a:srgbClr val="343024"/>
                </a:solidFill>
              </a:rPr>
              <a:t>           </a:t>
            </a:r>
            <a:r>
              <a:rPr lang="pl-PL" sz="3000" i="1" dirty="0">
                <a:solidFill>
                  <a:srgbClr val="343024"/>
                </a:solidFill>
              </a:rPr>
              <a:t> Ż</a:t>
            </a:r>
            <a:r>
              <a:rPr lang="pl-PL" sz="3000" dirty="0">
                <a:solidFill>
                  <a:srgbClr val="343024"/>
                </a:solidFill>
              </a:rPr>
              <a:t>ołnierze wahali się, wreszcie zdecydowało się zaledwie 55 osób. Musieli zostać przetransportowani do innej miejscowości – </a:t>
            </a:r>
            <a:r>
              <a:rPr lang="pl-PL" sz="3000" dirty="0" err="1">
                <a:solidFill>
                  <a:srgbClr val="343024"/>
                </a:solidFill>
              </a:rPr>
              <a:t>Zossen</a:t>
            </a:r>
            <a:r>
              <a:rPr lang="pl-PL" sz="3000" dirty="0">
                <a:solidFill>
                  <a:srgbClr val="343024"/>
                </a:solidFill>
              </a:rPr>
              <a:t>, ponieważ towarzysze - Irlandzcy więźniowie nie akceptowali ich „zdrady”. Irlandzka Brygada była również problemem dla Niemców. Irlandczycy z Brygady mieli służyć tylko pod rozkazami Irlandczyków i mieć specjalne mundury w kolorze zielonym.</a:t>
            </a:r>
          </a:p>
          <a:p>
            <a:endParaRPr lang="pl-PL" dirty="0">
              <a:solidFill>
                <a:srgbClr val="343024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1"/>
            <a:ext cx="3816424" cy="289240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0728"/>
            <a:ext cx="3024336" cy="232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62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20000" cy="1143000"/>
          </a:xfrm>
        </p:spPr>
        <p:txBody>
          <a:bodyPr/>
          <a:lstStyle/>
          <a:p>
            <a:pPr algn="ctr"/>
            <a:r>
              <a:rPr lang="pl-PL" sz="3200" b="1" dirty="0"/>
              <a:t>Powstanie Wielkanocne 1916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13204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pl-PL" sz="1600" dirty="0" smtClean="0"/>
          </a:p>
          <a:p>
            <a:pPr marL="114300" indent="0">
              <a:buNone/>
            </a:pPr>
            <a:endParaRPr lang="pl-PL" sz="1600" dirty="0"/>
          </a:p>
          <a:p>
            <a:pPr marL="114300" indent="0">
              <a:buNone/>
            </a:pPr>
            <a:endParaRPr lang="pl-PL" sz="1600" dirty="0" smtClean="0"/>
          </a:p>
          <a:p>
            <a:pPr marL="114300" indent="0">
              <a:buNone/>
            </a:pPr>
            <a:endParaRPr lang="pl-PL" sz="1600" dirty="0"/>
          </a:p>
          <a:p>
            <a:pPr marL="114300" indent="0">
              <a:buNone/>
            </a:pPr>
            <a:endParaRPr lang="pl-PL" sz="1600" dirty="0" smtClean="0"/>
          </a:p>
          <a:p>
            <a:pPr marL="114300" indent="0">
              <a:buNone/>
            </a:pPr>
            <a:endParaRPr lang="pl-PL" sz="1600" dirty="0"/>
          </a:p>
          <a:p>
            <a:pPr marL="114300" indent="0">
              <a:buNone/>
            </a:pPr>
            <a:r>
              <a:rPr lang="pl-PL" sz="1600" dirty="0" smtClean="0"/>
              <a:t> </a:t>
            </a:r>
          </a:p>
          <a:p>
            <a:pPr marL="114300" indent="0">
              <a:buNone/>
            </a:pPr>
            <a:endParaRPr lang="pl-PL" sz="1600" dirty="0" smtClean="0"/>
          </a:p>
          <a:p>
            <a:pPr marL="114300" indent="0">
              <a:buNone/>
            </a:pPr>
            <a:r>
              <a:rPr lang="pl-PL" b="1" dirty="0" smtClean="0">
                <a:solidFill>
                  <a:srgbClr val="343024"/>
                </a:solidFill>
              </a:rPr>
              <a:t>Marzenie </a:t>
            </a:r>
            <a:r>
              <a:rPr lang="pl-PL" b="1" dirty="0">
                <a:solidFill>
                  <a:srgbClr val="343024"/>
                </a:solidFill>
              </a:rPr>
              <a:t>Celta  </a:t>
            </a:r>
            <a:r>
              <a:rPr lang="pl-PL" sz="1600" dirty="0">
                <a:solidFill>
                  <a:srgbClr val="343024"/>
                </a:solidFill>
              </a:rPr>
              <a:t>– powieść współczesnego peruwiańskiego pisarza </a:t>
            </a:r>
            <a:endParaRPr lang="pl-PL" sz="16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		      Maria Vargasa Llosy</a:t>
            </a:r>
            <a:r>
              <a:rPr lang="pl-PL" sz="1600" dirty="0">
                <a:solidFill>
                  <a:srgbClr val="343024"/>
                </a:solidFill>
              </a:rPr>
              <a:t>.</a:t>
            </a:r>
            <a:endParaRPr lang="pl-PL" sz="16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Biografia </a:t>
            </a:r>
            <a:r>
              <a:rPr lang="pl-PL" sz="1600" dirty="0">
                <a:solidFill>
                  <a:srgbClr val="343024"/>
                </a:solidFill>
              </a:rPr>
              <a:t>dyplomaty, irlandzkiego rewolucjonisty i poety Rogera </a:t>
            </a:r>
            <a:r>
              <a:rPr lang="pl-PL" sz="1600" dirty="0" err="1">
                <a:solidFill>
                  <a:srgbClr val="343024"/>
                </a:solidFill>
              </a:rPr>
              <a:t>Casementa</a:t>
            </a:r>
            <a:r>
              <a:rPr lang="pl-PL" sz="1600" dirty="0">
                <a:solidFill>
                  <a:srgbClr val="343024"/>
                </a:solidFill>
              </a:rPr>
              <a:t> (1864-1916), który na polecenie brytyjskiego rządu badał belgijskie okrucieństwa w Wolnym Państwie Kongo oraz brał udział w pracach komisji badającej działalność w Peru koncernu </a:t>
            </a:r>
            <a:r>
              <a:rPr lang="pl-PL" sz="1600" dirty="0" err="1">
                <a:solidFill>
                  <a:srgbClr val="343024"/>
                </a:solidFill>
              </a:rPr>
              <a:t>Peruvian</a:t>
            </a:r>
            <a:r>
              <a:rPr lang="pl-PL" sz="1600" dirty="0">
                <a:solidFill>
                  <a:srgbClr val="343024"/>
                </a:solidFill>
              </a:rPr>
              <a:t> Amazon Company.</a:t>
            </a:r>
          </a:p>
          <a:p>
            <a:pPr marL="114300" indent="0">
              <a:buNone/>
            </a:pPr>
            <a:r>
              <a:rPr lang="pl-PL" sz="1600" dirty="0">
                <a:solidFill>
                  <a:srgbClr val="343024"/>
                </a:solidFill>
              </a:rPr>
              <a:t>Llosa, zainspirowany </a:t>
            </a:r>
            <a:r>
              <a:rPr lang="pl-PL" sz="1600" i="1" dirty="0">
                <a:solidFill>
                  <a:srgbClr val="343024"/>
                </a:solidFill>
              </a:rPr>
              <a:t>Jądrem Ciemności </a:t>
            </a:r>
            <a:r>
              <a:rPr lang="pl-PL" sz="1600" dirty="0">
                <a:solidFill>
                  <a:srgbClr val="343024"/>
                </a:solidFill>
              </a:rPr>
              <a:t>Józefa Conrada, zebrał imponującą wiedzę o człowieku, który ujawnił zbrodnie Europejczyków na wyzyskiwanych narodach – w Kongo i Peru. Ogrom niesprawiedliwości, tortur i śmierci zaprzecza ludzkiej moralności. </a:t>
            </a:r>
          </a:p>
          <a:p>
            <a:endParaRPr lang="pl-PL" dirty="0">
              <a:solidFill>
                <a:srgbClr val="343024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12273"/>
            <a:ext cx="1476375" cy="20955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82" y="1212273"/>
            <a:ext cx="1471474" cy="210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90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/>
              <a:t>Powstanie Wielkanocne 1916</a:t>
            </a:r>
            <a:endParaRPr lang="pl-PL" sz="32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l-PL" b="1" dirty="0" smtClean="0">
                <a:solidFill>
                  <a:srgbClr val="453F2F"/>
                </a:solidFill>
              </a:rPr>
              <a:t>					   </a:t>
            </a:r>
            <a:r>
              <a:rPr lang="pl-PL" b="1" dirty="0" err="1" smtClean="0">
                <a:solidFill>
                  <a:srgbClr val="675E47"/>
                </a:solidFill>
              </a:rPr>
              <a:t>Arbour</a:t>
            </a:r>
            <a:r>
              <a:rPr lang="pl-PL" b="1" dirty="0" smtClean="0">
                <a:solidFill>
                  <a:srgbClr val="675E47"/>
                </a:solidFill>
              </a:rPr>
              <a:t> Hill</a:t>
            </a:r>
          </a:p>
          <a:p>
            <a:pPr marL="114300" indent="0">
              <a:buNone/>
            </a:pPr>
            <a:endParaRPr lang="pl-PL" b="1" dirty="0" smtClean="0">
              <a:solidFill>
                <a:srgbClr val="453F2F"/>
              </a:solidFill>
            </a:endParaRPr>
          </a:p>
          <a:p>
            <a:pPr marL="114300" indent="0">
              <a:buNone/>
            </a:pPr>
            <a:endParaRPr lang="pl-PL" b="1" dirty="0">
              <a:solidFill>
                <a:srgbClr val="453F2F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3932934" cy="263765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933056"/>
            <a:ext cx="3960440" cy="223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60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/>
              <a:t>Powstanie Wielkanocne 1916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51720" y="1268760"/>
            <a:ext cx="6097488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pl-PL" dirty="0" smtClean="0"/>
          </a:p>
          <a:p>
            <a:pPr marL="114300" indent="0">
              <a:buNone/>
            </a:pPr>
            <a:r>
              <a:rPr lang="pl-PL" sz="2000" b="1" dirty="0" smtClean="0"/>
              <a:t>                      </a:t>
            </a:r>
            <a:r>
              <a:rPr lang="pl-PL" b="1" dirty="0" smtClean="0">
                <a:solidFill>
                  <a:srgbClr val="343024"/>
                </a:solidFill>
              </a:rPr>
              <a:t>Sir </a:t>
            </a:r>
            <a:r>
              <a:rPr lang="pl-PL" b="1" dirty="0">
                <a:solidFill>
                  <a:srgbClr val="343024"/>
                </a:solidFill>
              </a:rPr>
              <a:t>John </a:t>
            </a:r>
            <a:r>
              <a:rPr lang="pl-PL" b="1" dirty="0" err="1">
                <a:solidFill>
                  <a:srgbClr val="343024"/>
                </a:solidFill>
              </a:rPr>
              <a:t>Grenfell</a:t>
            </a:r>
            <a:r>
              <a:rPr lang="pl-PL" b="1" dirty="0">
                <a:solidFill>
                  <a:srgbClr val="343024"/>
                </a:solidFill>
              </a:rPr>
              <a:t> </a:t>
            </a:r>
            <a:r>
              <a:rPr lang="pl-PL" b="1" dirty="0" smtClean="0">
                <a:solidFill>
                  <a:srgbClr val="343024"/>
                </a:solidFill>
              </a:rPr>
              <a:t>Maxwell</a:t>
            </a:r>
          </a:p>
          <a:p>
            <a:pPr marL="114300" indent="0">
              <a:buNone/>
            </a:pPr>
            <a:r>
              <a:rPr lang="pl-PL" b="1" dirty="0" smtClean="0">
                <a:solidFill>
                  <a:srgbClr val="343024"/>
                </a:solidFill>
              </a:rPr>
              <a:t>	    odpowiedzialny za egzekucję </a:t>
            </a:r>
          </a:p>
          <a:p>
            <a:pPr marL="114300" indent="0">
              <a:buNone/>
            </a:pPr>
            <a:r>
              <a:rPr lang="pl-PL" b="1" dirty="0" smtClean="0">
                <a:solidFill>
                  <a:srgbClr val="343024"/>
                </a:solidFill>
              </a:rPr>
              <a:t>                irlandzkich powstańców 1916</a:t>
            </a:r>
          </a:p>
          <a:p>
            <a:pPr marL="114300" indent="0">
              <a:buNone/>
            </a:pPr>
            <a:endParaRPr lang="pl-PL" sz="1700" b="1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Przybył do Irlandii 28 kwietnia, w czasie    trwającej rebelii. Został gubernatorem wojskowym.</a:t>
            </a:r>
          </a:p>
          <a:p>
            <a:pPr marL="114300" indent="0">
              <a:buNone/>
            </a:pPr>
            <a:endParaRPr lang="pl-PL" sz="1600" dirty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Na </a:t>
            </a:r>
            <a:r>
              <a:rPr lang="pl-PL" sz="1600" dirty="0" smtClean="0">
                <a:solidFill>
                  <a:srgbClr val="343024"/>
                </a:solidFill>
              </a:rPr>
              <a:t>początku maja zatwierdził  19  i spowodował wykonanie 15 wyroków śmierci. </a:t>
            </a:r>
          </a:p>
          <a:p>
            <a:pPr marL="114300" indent="0">
              <a:buNone/>
            </a:pPr>
            <a:r>
              <a:rPr lang="pl-PL" sz="1600" dirty="0">
                <a:solidFill>
                  <a:srgbClr val="343024"/>
                </a:solidFill>
              </a:rPr>
              <a:t>W</a:t>
            </a:r>
            <a:r>
              <a:rPr lang="pl-PL" sz="1600" dirty="0" smtClean="0">
                <a:solidFill>
                  <a:srgbClr val="343024"/>
                </a:solidFill>
              </a:rPr>
              <a:t>yroki śmierci zamieniono na dożywocie: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- Przyszłemu prezydentowi Irlandii de </a:t>
            </a:r>
            <a:r>
              <a:rPr lang="pl-PL" sz="1600" dirty="0" err="1" smtClean="0">
                <a:solidFill>
                  <a:srgbClr val="343024"/>
                </a:solidFill>
              </a:rPr>
              <a:t>Valerze</a:t>
            </a:r>
            <a:r>
              <a:rPr lang="pl-PL" sz="1600" dirty="0" smtClean="0">
                <a:solidFill>
                  <a:srgbClr val="343024"/>
                </a:solidFill>
              </a:rPr>
              <a:t>, ponieważ posiadał   amerykańskie obywatelstwo</a:t>
            </a: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- </a:t>
            </a:r>
            <a:r>
              <a:rPr lang="pl-PL" sz="1600" dirty="0" err="1" smtClean="0">
                <a:solidFill>
                  <a:srgbClr val="343024"/>
                </a:solidFill>
              </a:rPr>
              <a:t>Constance</a:t>
            </a:r>
            <a:r>
              <a:rPr lang="pl-PL" sz="1600" dirty="0" smtClean="0">
                <a:solidFill>
                  <a:srgbClr val="343024"/>
                </a:solidFill>
              </a:rPr>
              <a:t> </a:t>
            </a:r>
            <a:r>
              <a:rPr lang="pl-PL" sz="1600" dirty="0" err="1" smtClean="0">
                <a:solidFill>
                  <a:srgbClr val="343024"/>
                </a:solidFill>
              </a:rPr>
              <a:t>Markievicz</a:t>
            </a:r>
            <a:r>
              <a:rPr lang="pl-PL" sz="1600" dirty="0" smtClean="0">
                <a:solidFill>
                  <a:srgbClr val="343024"/>
                </a:solidFill>
              </a:rPr>
              <a:t> – ze względu na płeć</a:t>
            </a:r>
          </a:p>
          <a:p>
            <a:pPr marL="114300" indent="0">
              <a:buNone/>
            </a:pPr>
            <a:endParaRPr lang="pl-PL" sz="1600" dirty="0"/>
          </a:p>
          <a:p>
            <a:pPr marL="11430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9" y="2492896"/>
            <a:ext cx="190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58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/>
              <a:t>Powstanie Wielkanocne 1916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2000" b="1" dirty="0" smtClean="0">
                <a:solidFill>
                  <a:srgbClr val="343024"/>
                </a:solidFill>
              </a:rPr>
              <a:t>Proklamacja Tymczasowego</a:t>
            </a:r>
          </a:p>
          <a:p>
            <a:pPr marL="114300" indent="0">
              <a:buNone/>
            </a:pPr>
            <a:r>
              <a:rPr lang="pl-PL" sz="2000" b="1" dirty="0" smtClean="0">
                <a:solidFill>
                  <a:srgbClr val="343024"/>
                </a:solidFill>
              </a:rPr>
              <a:t>    Rządu </a:t>
            </a:r>
            <a:r>
              <a:rPr lang="pl-PL" sz="2000" b="1" dirty="0" smtClean="0">
                <a:solidFill>
                  <a:srgbClr val="343024"/>
                </a:solidFill>
              </a:rPr>
              <a:t>Republiki Irlandii</a:t>
            </a:r>
          </a:p>
          <a:p>
            <a:pPr marL="114300" indent="0">
              <a:buNone/>
            </a:pPr>
            <a:endParaRPr lang="pl-PL" sz="20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2000" i="1" dirty="0" smtClean="0">
                <a:solidFill>
                  <a:srgbClr val="343024"/>
                </a:solidFill>
              </a:rPr>
              <a:t>Do</a:t>
            </a:r>
            <a:r>
              <a:rPr lang="pl-PL" sz="2000" i="1" dirty="0">
                <a:solidFill>
                  <a:srgbClr val="343024"/>
                </a:solidFill>
              </a:rPr>
              <a:t> </a:t>
            </a:r>
            <a:r>
              <a:rPr lang="pl-PL" sz="2000" i="1" dirty="0" smtClean="0">
                <a:solidFill>
                  <a:srgbClr val="343024"/>
                </a:solidFill>
              </a:rPr>
              <a:t> Narodu Irlandzkiego</a:t>
            </a:r>
          </a:p>
          <a:p>
            <a:pPr marL="114300" indent="0">
              <a:buNone/>
            </a:pPr>
            <a:r>
              <a:rPr lang="pl-PL" sz="2000" dirty="0">
                <a:solidFill>
                  <a:srgbClr val="343024"/>
                </a:solidFill>
              </a:rPr>
              <a:t>o</a:t>
            </a:r>
            <a:r>
              <a:rPr lang="pl-PL" sz="2000" dirty="0" smtClean="0">
                <a:solidFill>
                  <a:srgbClr val="343024"/>
                </a:solidFill>
              </a:rPr>
              <a:t>dczytana przez </a:t>
            </a:r>
          </a:p>
          <a:p>
            <a:pPr marL="114300" indent="0">
              <a:buNone/>
            </a:pPr>
            <a:endParaRPr lang="pl-PL" sz="20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2000" b="1" dirty="0" smtClean="0">
                <a:solidFill>
                  <a:srgbClr val="343024"/>
                </a:solidFill>
              </a:rPr>
              <a:t>Patricka </a:t>
            </a:r>
            <a:r>
              <a:rPr lang="pl-PL" sz="2000" b="1" dirty="0" err="1" smtClean="0">
                <a:solidFill>
                  <a:srgbClr val="343024"/>
                </a:solidFill>
              </a:rPr>
              <a:t>Pearse’a</a:t>
            </a:r>
            <a:r>
              <a:rPr lang="pl-PL" sz="2000" b="1" dirty="0" smtClean="0">
                <a:solidFill>
                  <a:srgbClr val="343024"/>
                </a:solidFill>
              </a:rPr>
              <a:t> </a:t>
            </a:r>
          </a:p>
          <a:p>
            <a:pPr marL="114300" indent="0">
              <a:buNone/>
            </a:pPr>
            <a:endParaRPr lang="pl-PL" sz="2000" b="1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2000" dirty="0">
                <a:solidFill>
                  <a:srgbClr val="343024"/>
                </a:solidFill>
              </a:rPr>
              <a:t>n</a:t>
            </a:r>
            <a:r>
              <a:rPr lang="pl-PL" sz="2000" dirty="0" smtClean="0">
                <a:solidFill>
                  <a:srgbClr val="343024"/>
                </a:solidFill>
              </a:rPr>
              <a:t>a schodach Poczty Głównej,</a:t>
            </a:r>
          </a:p>
          <a:p>
            <a:pPr marL="114300" indent="0">
              <a:buNone/>
            </a:pPr>
            <a:r>
              <a:rPr lang="pl-PL" sz="2000" dirty="0" smtClean="0">
                <a:solidFill>
                  <a:srgbClr val="343024"/>
                </a:solidFill>
              </a:rPr>
              <a:t>rozpoczęła </a:t>
            </a:r>
          </a:p>
          <a:p>
            <a:pPr marL="114300" indent="0">
              <a:buNone/>
            </a:pPr>
            <a:r>
              <a:rPr lang="pl-PL" sz="2000" dirty="0" smtClean="0">
                <a:solidFill>
                  <a:srgbClr val="343024"/>
                </a:solidFill>
              </a:rPr>
              <a:t>Irlandzkie Powstanie</a:t>
            </a:r>
            <a:endParaRPr lang="pl-PL" sz="2000" dirty="0">
              <a:solidFill>
                <a:srgbClr val="343024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56792"/>
            <a:ext cx="3168352" cy="476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94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/>
              <a:t>Powstanie Wielkanocne 1916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l-PL" b="1" dirty="0" err="1" smtClean="0">
                <a:solidFill>
                  <a:srgbClr val="343024"/>
                </a:solidFill>
              </a:rPr>
              <a:t>Constance</a:t>
            </a:r>
            <a:r>
              <a:rPr lang="pl-PL" b="1" dirty="0" smtClean="0">
                <a:solidFill>
                  <a:srgbClr val="343024"/>
                </a:solidFill>
              </a:rPr>
              <a:t> Markiewicz (1868 – 1927)</a:t>
            </a:r>
          </a:p>
          <a:p>
            <a:pPr marL="114300" indent="0">
              <a:buNone/>
            </a:pPr>
            <a:r>
              <a:rPr lang="pl-PL" sz="1400" dirty="0" smtClean="0">
                <a:solidFill>
                  <a:srgbClr val="343024"/>
                </a:solidFill>
              </a:rPr>
              <a:t>Pochodziła </a:t>
            </a:r>
            <a:r>
              <a:rPr lang="pl-PL" sz="1400" dirty="0">
                <a:solidFill>
                  <a:srgbClr val="343024"/>
                </a:solidFill>
              </a:rPr>
              <a:t>z bogatej ziemiańskiej rodziny </a:t>
            </a:r>
          </a:p>
          <a:p>
            <a:pPr marL="114300" indent="0">
              <a:buNone/>
            </a:pPr>
            <a:r>
              <a:rPr lang="pl-PL" sz="1400" dirty="0" err="1">
                <a:solidFill>
                  <a:srgbClr val="343024"/>
                </a:solidFill>
              </a:rPr>
              <a:t>anglo</a:t>
            </a:r>
            <a:r>
              <a:rPr lang="pl-PL" sz="1400" dirty="0">
                <a:solidFill>
                  <a:srgbClr val="343024"/>
                </a:solidFill>
              </a:rPr>
              <a:t>-irlandzkiej. Dzieciństwo spędziła </a:t>
            </a:r>
            <a:r>
              <a:rPr lang="pl-PL" sz="1400" dirty="0" smtClean="0">
                <a:solidFill>
                  <a:srgbClr val="343024"/>
                </a:solidFill>
              </a:rPr>
              <a:t>w </a:t>
            </a:r>
            <a:r>
              <a:rPr lang="pl-PL" sz="1400" dirty="0">
                <a:solidFill>
                  <a:srgbClr val="343024"/>
                </a:solidFill>
              </a:rPr>
              <a:t>rodzinnej </a:t>
            </a:r>
            <a:endParaRPr lang="pl-PL" sz="14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400" dirty="0" smtClean="0">
                <a:solidFill>
                  <a:srgbClr val="343024"/>
                </a:solidFill>
              </a:rPr>
              <a:t>posiadłości </a:t>
            </a:r>
            <a:r>
              <a:rPr lang="pl-PL" sz="1400" dirty="0" err="1" smtClean="0">
                <a:solidFill>
                  <a:srgbClr val="343024"/>
                </a:solidFill>
              </a:rPr>
              <a:t>Lissadell</a:t>
            </a:r>
            <a:r>
              <a:rPr lang="pl-PL" sz="1400" dirty="0" smtClean="0">
                <a:solidFill>
                  <a:srgbClr val="343024"/>
                </a:solidFill>
              </a:rPr>
              <a:t>, w </a:t>
            </a:r>
            <a:r>
              <a:rPr lang="pl-PL" sz="1400" dirty="0">
                <a:solidFill>
                  <a:srgbClr val="343024"/>
                </a:solidFill>
              </a:rPr>
              <a:t>hrabstwie </a:t>
            </a:r>
            <a:r>
              <a:rPr lang="pl-PL" sz="1400" dirty="0" err="1">
                <a:solidFill>
                  <a:srgbClr val="343024"/>
                </a:solidFill>
              </a:rPr>
              <a:t>Sligo</a:t>
            </a:r>
            <a:r>
              <a:rPr lang="pl-PL" sz="1400" dirty="0" smtClean="0">
                <a:solidFill>
                  <a:srgbClr val="343024"/>
                </a:solidFill>
              </a:rPr>
              <a:t>,</a:t>
            </a:r>
          </a:p>
          <a:p>
            <a:pPr marL="114300" indent="0">
              <a:buNone/>
            </a:pPr>
            <a:r>
              <a:rPr lang="pl-PL" sz="1400" dirty="0" smtClean="0">
                <a:solidFill>
                  <a:srgbClr val="343024"/>
                </a:solidFill>
              </a:rPr>
              <a:t>w </a:t>
            </a:r>
            <a:r>
              <a:rPr lang="pl-PL" sz="1400" dirty="0">
                <a:solidFill>
                  <a:srgbClr val="343024"/>
                </a:solidFill>
              </a:rPr>
              <a:t>północno-zachodniej </a:t>
            </a:r>
            <a:r>
              <a:rPr lang="pl-PL" sz="1400" dirty="0" smtClean="0">
                <a:solidFill>
                  <a:srgbClr val="343024"/>
                </a:solidFill>
              </a:rPr>
              <a:t> Irlandii</a:t>
            </a:r>
            <a:r>
              <a:rPr lang="pl-PL" sz="1400" dirty="0">
                <a:solidFill>
                  <a:srgbClr val="343024"/>
                </a:solidFill>
              </a:rPr>
              <a:t>. Rodzina była </a:t>
            </a:r>
            <a:endParaRPr lang="pl-PL" sz="14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400" dirty="0" smtClean="0">
                <a:solidFill>
                  <a:srgbClr val="343024"/>
                </a:solidFill>
              </a:rPr>
              <a:t>zaprzyjaźniona poetą Williamem Butlerem Yeatsem</a:t>
            </a:r>
            <a:r>
              <a:rPr lang="pl-PL" sz="1400" dirty="0">
                <a:solidFill>
                  <a:srgbClr val="343024"/>
                </a:solidFill>
              </a:rPr>
              <a:t>. </a:t>
            </a:r>
          </a:p>
          <a:p>
            <a:pPr marL="114300" indent="0">
              <a:buNone/>
            </a:pPr>
            <a:r>
              <a:rPr lang="pl-PL" sz="1400" dirty="0">
                <a:solidFill>
                  <a:srgbClr val="343024"/>
                </a:solidFill>
              </a:rPr>
              <a:t>Studiowała sztuki piękne w Londynie, </a:t>
            </a:r>
            <a:r>
              <a:rPr lang="pl-PL" sz="1400" dirty="0" smtClean="0">
                <a:solidFill>
                  <a:srgbClr val="343024"/>
                </a:solidFill>
              </a:rPr>
              <a:t>w </a:t>
            </a:r>
            <a:r>
              <a:rPr lang="pl-PL" sz="1400" dirty="0">
                <a:solidFill>
                  <a:srgbClr val="343024"/>
                </a:solidFill>
              </a:rPr>
              <a:t>1898 wyjechała </a:t>
            </a:r>
            <a:endParaRPr lang="pl-PL" sz="14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400" dirty="0" smtClean="0">
                <a:solidFill>
                  <a:srgbClr val="343024"/>
                </a:solidFill>
              </a:rPr>
              <a:t>do </a:t>
            </a:r>
            <a:r>
              <a:rPr lang="pl-PL" sz="1400" dirty="0">
                <a:solidFill>
                  <a:srgbClr val="343024"/>
                </a:solidFill>
              </a:rPr>
              <a:t>Paryża, </a:t>
            </a:r>
            <a:r>
              <a:rPr lang="pl-PL" sz="1400" dirty="0" smtClean="0">
                <a:solidFill>
                  <a:srgbClr val="343024"/>
                </a:solidFill>
              </a:rPr>
              <a:t>aby </a:t>
            </a:r>
            <a:r>
              <a:rPr lang="pl-PL" sz="1400" dirty="0">
                <a:solidFill>
                  <a:srgbClr val="343024"/>
                </a:solidFill>
              </a:rPr>
              <a:t>studiować malarstwo. </a:t>
            </a:r>
            <a:endParaRPr lang="pl-PL" sz="14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400" dirty="0" smtClean="0">
                <a:solidFill>
                  <a:srgbClr val="343024"/>
                </a:solidFill>
              </a:rPr>
              <a:t>Poznała </a:t>
            </a:r>
            <a:r>
              <a:rPr lang="pl-PL" sz="1400" dirty="0">
                <a:solidFill>
                  <a:srgbClr val="343024"/>
                </a:solidFill>
              </a:rPr>
              <a:t>tam Polaka </a:t>
            </a:r>
            <a:r>
              <a:rPr lang="pl-PL" sz="1400" dirty="0" smtClean="0">
                <a:solidFill>
                  <a:srgbClr val="343024"/>
                </a:solidFill>
              </a:rPr>
              <a:t>hr</a:t>
            </a:r>
            <a:r>
              <a:rPr lang="pl-PL" sz="1400" dirty="0">
                <a:solidFill>
                  <a:srgbClr val="343024"/>
                </a:solidFill>
              </a:rPr>
              <a:t>. Kazimierza Dunina-Markiewicza (1874–1932</a:t>
            </a:r>
            <a:r>
              <a:rPr lang="pl-PL" sz="1400" dirty="0" smtClean="0">
                <a:solidFill>
                  <a:srgbClr val="343024"/>
                </a:solidFill>
              </a:rPr>
              <a:t>).</a:t>
            </a:r>
            <a:endParaRPr lang="pl-PL" sz="1400" dirty="0">
              <a:solidFill>
                <a:srgbClr val="343024"/>
              </a:solidFill>
            </a:endParaRPr>
          </a:p>
          <a:p>
            <a:pPr marL="114300" indent="0">
              <a:buNone/>
            </a:pPr>
            <a:endParaRPr lang="pl-PL" sz="1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95750"/>
            <a:ext cx="4000500" cy="27622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070" y="1658366"/>
            <a:ext cx="2293183" cy="321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53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/>
              <a:t>Powstanie Wielkanocne 1916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>
            <a:normAutofit fontScale="92500" lnSpcReduction="20000"/>
          </a:bodyPr>
          <a:lstStyle/>
          <a:p>
            <a:pPr marL="114300" indent="0" algn="just">
              <a:buNone/>
            </a:pPr>
            <a:r>
              <a:rPr lang="pl-PL" sz="1500" dirty="0" smtClean="0">
                <a:solidFill>
                  <a:srgbClr val="343024"/>
                </a:solidFill>
              </a:rPr>
              <a:t>Założyła </a:t>
            </a:r>
            <a:r>
              <a:rPr lang="pl-PL" sz="1500" dirty="0" err="1">
                <a:solidFill>
                  <a:srgbClr val="343024"/>
                </a:solidFill>
              </a:rPr>
              <a:t>Fianna</a:t>
            </a:r>
            <a:r>
              <a:rPr lang="pl-PL" sz="1500" dirty="0">
                <a:solidFill>
                  <a:srgbClr val="343024"/>
                </a:solidFill>
              </a:rPr>
              <a:t> </a:t>
            </a:r>
            <a:r>
              <a:rPr lang="pl-PL" sz="1500" dirty="0" err="1">
                <a:solidFill>
                  <a:srgbClr val="343024"/>
                </a:solidFill>
              </a:rPr>
              <a:t>Éireann</a:t>
            </a:r>
            <a:r>
              <a:rPr lang="pl-PL" sz="1500" dirty="0">
                <a:solidFill>
                  <a:srgbClr val="343024"/>
                </a:solidFill>
              </a:rPr>
              <a:t> – odpowiednik ruchu </a:t>
            </a:r>
            <a:endParaRPr lang="pl-PL" sz="1500" dirty="0" smtClean="0">
              <a:solidFill>
                <a:srgbClr val="343024"/>
              </a:solidFill>
            </a:endParaRPr>
          </a:p>
          <a:p>
            <a:pPr marL="114300" indent="0" algn="just">
              <a:buNone/>
            </a:pPr>
            <a:r>
              <a:rPr lang="pl-PL" sz="1500" dirty="0" smtClean="0">
                <a:solidFill>
                  <a:srgbClr val="343024"/>
                </a:solidFill>
              </a:rPr>
              <a:t>skautowego</a:t>
            </a:r>
            <a:r>
              <a:rPr lang="pl-PL" sz="1500" dirty="0">
                <a:solidFill>
                  <a:srgbClr val="343024"/>
                </a:solidFill>
              </a:rPr>
              <a:t>, jednak o bardziej paramilitarnej </a:t>
            </a:r>
            <a:endParaRPr lang="pl-PL" sz="1500" dirty="0" smtClean="0">
              <a:solidFill>
                <a:srgbClr val="343024"/>
              </a:solidFill>
            </a:endParaRPr>
          </a:p>
          <a:p>
            <a:pPr marL="114300" indent="0" algn="just">
              <a:buNone/>
            </a:pPr>
            <a:r>
              <a:rPr lang="pl-PL" sz="1500" dirty="0" smtClean="0">
                <a:solidFill>
                  <a:srgbClr val="343024"/>
                </a:solidFill>
              </a:rPr>
              <a:t>formie</a:t>
            </a:r>
            <a:r>
              <a:rPr lang="pl-PL" sz="1500" dirty="0">
                <a:solidFill>
                  <a:srgbClr val="343024"/>
                </a:solidFill>
              </a:rPr>
              <a:t>. </a:t>
            </a:r>
            <a:endParaRPr lang="pl-PL" sz="1500" dirty="0" smtClean="0">
              <a:solidFill>
                <a:srgbClr val="343024"/>
              </a:solidFill>
            </a:endParaRPr>
          </a:p>
          <a:p>
            <a:pPr marL="114300" indent="0" algn="just">
              <a:buNone/>
            </a:pPr>
            <a:r>
              <a:rPr lang="pl-PL" sz="1500" dirty="0" smtClean="0">
                <a:solidFill>
                  <a:srgbClr val="343024"/>
                </a:solidFill>
              </a:rPr>
              <a:t>Organizacja </a:t>
            </a:r>
            <a:r>
              <a:rPr lang="pl-PL" sz="1500" dirty="0">
                <a:solidFill>
                  <a:srgbClr val="343024"/>
                </a:solidFill>
              </a:rPr>
              <a:t>stawiała przed sobą wiele celów, </a:t>
            </a:r>
            <a:endParaRPr lang="pl-PL" sz="1500" dirty="0" smtClean="0">
              <a:solidFill>
                <a:srgbClr val="343024"/>
              </a:solidFill>
            </a:endParaRPr>
          </a:p>
          <a:p>
            <a:pPr marL="114300" indent="0" algn="just">
              <a:buNone/>
            </a:pPr>
            <a:r>
              <a:rPr lang="pl-PL" sz="1500" dirty="0" smtClean="0">
                <a:solidFill>
                  <a:srgbClr val="343024"/>
                </a:solidFill>
              </a:rPr>
              <a:t>poprzez </a:t>
            </a:r>
            <a:r>
              <a:rPr lang="pl-PL" sz="1500" dirty="0">
                <a:solidFill>
                  <a:srgbClr val="343024"/>
                </a:solidFill>
              </a:rPr>
              <a:t>łącznie zabawy z wychowaniem </a:t>
            </a:r>
            <a:endParaRPr lang="pl-PL" sz="1500" dirty="0" smtClean="0">
              <a:solidFill>
                <a:srgbClr val="343024"/>
              </a:solidFill>
            </a:endParaRPr>
          </a:p>
          <a:p>
            <a:pPr marL="114300" indent="0" algn="just">
              <a:buNone/>
            </a:pPr>
            <a:r>
              <a:rPr lang="pl-PL" sz="1500" dirty="0" smtClean="0">
                <a:solidFill>
                  <a:srgbClr val="343024"/>
                </a:solidFill>
              </a:rPr>
              <a:t>miała </a:t>
            </a:r>
            <a:r>
              <a:rPr lang="pl-PL" sz="1500" dirty="0">
                <a:solidFill>
                  <a:srgbClr val="343024"/>
                </a:solidFill>
              </a:rPr>
              <a:t>stać się szkołą irlandzkiego patriotyzmu. </a:t>
            </a:r>
            <a:endParaRPr lang="pl-PL" sz="1500" dirty="0" smtClean="0">
              <a:solidFill>
                <a:srgbClr val="343024"/>
              </a:solidFill>
            </a:endParaRPr>
          </a:p>
          <a:p>
            <a:pPr marL="114300" indent="0" algn="just">
              <a:buNone/>
            </a:pPr>
            <a:r>
              <a:rPr lang="pl-PL" sz="1500" dirty="0" err="1" smtClean="0">
                <a:solidFill>
                  <a:srgbClr val="343024"/>
                </a:solidFill>
              </a:rPr>
              <a:t>Constance</a:t>
            </a:r>
            <a:r>
              <a:rPr lang="pl-PL" sz="1500" dirty="0" smtClean="0">
                <a:solidFill>
                  <a:srgbClr val="343024"/>
                </a:solidFill>
              </a:rPr>
              <a:t> </a:t>
            </a:r>
            <a:r>
              <a:rPr lang="pl-PL" sz="1500" dirty="0">
                <a:solidFill>
                  <a:srgbClr val="343024"/>
                </a:solidFill>
              </a:rPr>
              <a:t>Markiewicz związała się również </a:t>
            </a:r>
            <a:endParaRPr lang="pl-PL" sz="1500" dirty="0" smtClean="0">
              <a:solidFill>
                <a:srgbClr val="343024"/>
              </a:solidFill>
            </a:endParaRPr>
          </a:p>
          <a:p>
            <a:pPr marL="114300" indent="0" algn="just">
              <a:buNone/>
            </a:pPr>
            <a:r>
              <a:rPr lang="pl-PL" sz="1500" dirty="0" smtClean="0">
                <a:solidFill>
                  <a:srgbClr val="343024"/>
                </a:solidFill>
              </a:rPr>
              <a:t>z </a:t>
            </a:r>
            <a:r>
              <a:rPr lang="pl-PL" sz="1500" dirty="0">
                <a:solidFill>
                  <a:srgbClr val="343024"/>
                </a:solidFill>
              </a:rPr>
              <a:t>powstającymi w Irlandii organizacjami </a:t>
            </a:r>
            <a:endParaRPr lang="pl-PL" sz="1500" dirty="0" smtClean="0">
              <a:solidFill>
                <a:srgbClr val="343024"/>
              </a:solidFill>
            </a:endParaRPr>
          </a:p>
          <a:p>
            <a:pPr marL="114300" indent="0" algn="just">
              <a:buNone/>
            </a:pPr>
            <a:r>
              <a:rPr lang="pl-PL" sz="1500" dirty="0" smtClean="0">
                <a:solidFill>
                  <a:srgbClr val="343024"/>
                </a:solidFill>
              </a:rPr>
              <a:t>związkowymi </a:t>
            </a:r>
            <a:r>
              <a:rPr lang="pl-PL" sz="1500" dirty="0">
                <a:solidFill>
                  <a:srgbClr val="343024"/>
                </a:solidFill>
              </a:rPr>
              <a:t>i socjalistycznymi. Aktywnie </a:t>
            </a:r>
            <a:endParaRPr lang="pl-PL" sz="1500" dirty="0" smtClean="0">
              <a:solidFill>
                <a:srgbClr val="343024"/>
              </a:solidFill>
            </a:endParaRPr>
          </a:p>
          <a:p>
            <a:pPr marL="114300" indent="0" algn="just">
              <a:buNone/>
            </a:pPr>
            <a:r>
              <a:rPr lang="pl-PL" sz="1500" dirty="0" smtClean="0">
                <a:solidFill>
                  <a:srgbClr val="343024"/>
                </a:solidFill>
              </a:rPr>
              <a:t>organizowała </a:t>
            </a:r>
            <a:r>
              <a:rPr lang="pl-PL" sz="1500" dirty="0">
                <a:solidFill>
                  <a:srgbClr val="343024"/>
                </a:solidFill>
              </a:rPr>
              <a:t>pomoc dla </a:t>
            </a:r>
            <a:r>
              <a:rPr lang="pl-PL" sz="1500" dirty="0" smtClean="0">
                <a:solidFill>
                  <a:srgbClr val="343024"/>
                </a:solidFill>
              </a:rPr>
              <a:t>robotników</a:t>
            </a:r>
          </a:p>
          <a:p>
            <a:pPr marL="114300" indent="0" algn="just">
              <a:buNone/>
            </a:pPr>
            <a:r>
              <a:rPr lang="pl-PL" sz="1500" dirty="0" smtClean="0">
                <a:solidFill>
                  <a:srgbClr val="343024"/>
                </a:solidFill>
              </a:rPr>
              <a:t>i </a:t>
            </a:r>
            <a:r>
              <a:rPr lang="pl-PL" sz="1500" dirty="0">
                <a:solidFill>
                  <a:srgbClr val="343024"/>
                </a:solidFill>
              </a:rPr>
              <a:t>ich rodzin, uczestników strajków i ofiar </a:t>
            </a:r>
            <a:endParaRPr lang="pl-PL" sz="1500" dirty="0" smtClean="0">
              <a:solidFill>
                <a:srgbClr val="343024"/>
              </a:solidFill>
            </a:endParaRPr>
          </a:p>
          <a:p>
            <a:pPr marL="114300" indent="0" algn="just">
              <a:buNone/>
            </a:pPr>
            <a:r>
              <a:rPr lang="pl-PL" sz="1500" dirty="0" smtClean="0">
                <a:solidFill>
                  <a:srgbClr val="343024"/>
                </a:solidFill>
              </a:rPr>
              <a:t>lokautu </a:t>
            </a:r>
            <a:r>
              <a:rPr lang="pl-PL" sz="1500" dirty="0">
                <a:solidFill>
                  <a:srgbClr val="343024"/>
                </a:solidFill>
              </a:rPr>
              <a:t>w 1913. Jej mąż powrócił </a:t>
            </a:r>
            <a:r>
              <a:rPr lang="pl-PL" sz="1500" dirty="0" smtClean="0">
                <a:solidFill>
                  <a:srgbClr val="343024"/>
                </a:solidFill>
              </a:rPr>
              <a:t>do Polski. </a:t>
            </a:r>
          </a:p>
          <a:p>
            <a:pPr marL="114300" indent="0" algn="just">
              <a:buNone/>
            </a:pPr>
            <a:r>
              <a:rPr lang="pl-PL" sz="1500" dirty="0" smtClean="0">
                <a:solidFill>
                  <a:srgbClr val="343024"/>
                </a:solidFill>
              </a:rPr>
              <a:t>W </a:t>
            </a:r>
            <a:r>
              <a:rPr lang="pl-PL" sz="1500" dirty="0">
                <a:solidFill>
                  <a:srgbClr val="343024"/>
                </a:solidFill>
              </a:rPr>
              <a:t>czasie Powstania walczyła jako zastępca </a:t>
            </a:r>
            <a:endParaRPr lang="pl-PL" sz="1500" dirty="0" smtClean="0">
              <a:solidFill>
                <a:srgbClr val="343024"/>
              </a:solidFill>
            </a:endParaRPr>
          </a:p>
          <a:p>
            <a:pPr marL="114300" indent="0" algn="just">
              <a:buNone/>
            </a:pPr>
            <a:r>
              <a:rPr lang="pl-PL" sz="1500" dirty="0" smtClean="0">
                <a:solidFill>
                  <a:srgbClr val="343024"/>
                </a:solidFill>
              </a:rPr>
              <a:t>dowódcy </a:t>
            </a:r>
            <a:r>
              <a:rPr lang="pl-PL" sz="1500" dirty="0">
                <a:solidFill>
                  <a:srgbClr val="343024"/>
                </a:solidFill>
              </a:rPr>
              <a:t>w obronie Parku St. Stephens Green</a:t>
            </a:r>
            <a:r>
              <a:rPr lang="pl-PL" sz="1500" dirty="0" smtClean="0">
                <a:solidFill>
                  <a:srgbClr val="343024"/>
                </a:solidFill>
              </a:rPr>
              <a:t>.</a:t>
            </a:r>
          </a:p>
          <a:p>
            <a:pPr marL="114300" indent="0" algn="just">
              <a:buNone/>
            </a:pPr>
            <a:r>
              <a:rPr lang="pl-PL" sz="1500" dirty="0" smtClean="0">
                <a:solidFill>
                  <a:srgbClr val="343024"/>
                </a:solidFill>
              </a:rPr>
              <a:t>Więziona </a:t>
            </a:r>
            <a:r>
              <a:rPr lang="pl-PL" sz="1500" dirty="0">
                <a:solidFill>
                  <a:srgbClr val="343024"/>
                </a:solidFill>
              </a:rPr>
              <a:t>i osądzona, skazana na karę śmierci. </a:t>
            </a:r>
            <a:endParaRPr lang="pl-PL" sz="1500" dirty="0" smtClean="0">
              <a:solidFill>
                <a:srgbClr val="343024"/>
              </a:solidFill>
            </a:endParaRPr>
          </a:p>
          <a:p>
            <a:pPr marL="114300" indent="0" algn="just">
              <a:buNone/>
            </a:pPr>
            <a:r>
              <a:rPr lang="pl-PL" sz="1500" dirty="0" smtClean="0">
                <a:solidFill>
                  <a:srgbClr val="343024"/>
                </a:solidFill>
              </a:rPr>
              <a:t>Kara </a:t>
            </a:r>
            <a:r>
              <a:rPr lang="pl-PL" sz="1500" dirty="0">
                <a:solidFill>
                  <a:srgbClr val="343024"/>
                </a:solidFill>
              </a:rPr>
              <a:t>zamieniona na dożywocie. W 1917 roku wyszła z więzienia na mocy amnestii. W 1918 roku </a:t>
            </a:r>
            <a:r>
              <a:rPr lang="pl-PL" sz="1500" dirty="0" smtClean="0">
                <a:solidFill>
                  <a:srgbClr val="343024"/>
                </a:solidFill>
              </a:rPr>
              <a:t>stała </a:t>
            </a:r>
            <a:r>
              <a:rPr lang="pl-PL" sz="1500" dirty="0">
                <a:solidFill>
                  <a:srgbClr val="343024"/>
                </a:solidFill>
              </a:rPr>
              <a:t>się </a:t>
            </a:r>
            <a:r>
              <a:rPr lang="pl-PL" sz="1500" b="1" dirty="0">
                <a:solidFill>
                  <a:srgbClr val="343024"/>
                </a:solidFill>
              </a:rPr>
              <a:t>pierwszą kobietą wybraną do </a:t>
            </a:r>
            <a:r>
              <a:rPr lang="pl-PL" sz="1500" b="1" dirty="0" smtClean="0">
                <a:solidFill>
                  <a:srgbClr val="343024"/>
                </a:solidFill>
              </a:rPr>
              <a:t>parlamentu w Europie</a:t>
            </a:r>
            <a:r>
              <a:rPr lang="pl-PL" sz="1500" dirty="0" smtClean="0">
                <a:solidFill>
                  <a:srgbClr val="343024"/>
                </a:solidFill>
              </a:rPr>
              <a:t>. </a:t>
            </a:r>
          </a:p>
          <a:p>
            <a:pPr marL="114300" indent="0">
              <a:buNone/>
            </a:pPr>
            <a:endParaRPr lang="pl-PL" sz="15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500" dirty="0" smtClean="0">
                <a:solidFill>
                  <a:srgbClr val="343024"/>
                </a:solidFill>
              </a:rPr>
              <a:t>Jednak </a:t>
            </a:r>
            <a:r>
              <a:rPr lang="pl-PL" sz="1500" dirty="0">
                <a:solidFill>
                  <a:srgbClr val="343024"/>
                </a:solidFill>
              </a:rPr>
              <a:t>w nim nie zasiadła, ponieważ utworzono własny parlament irlandzki </a:t>
            </a:r>
            <a:r>
              <a:rPr lang="pl-PL" sz="1500" dirty="0" err="1">
                <a:solidFill>
                  <a:srgbClr val="343024"/>
                </a:solidFill>
              </a:rPr>
              <a:t>Dail</a:t>
            </a:r>
            <a:r>
              <a:rPr lang="pl-PL" sz="1500" dirty="0">
                <a:solidFill>
                  <a:srgbClr val="343024"/>
                </a:solidFill>
              </a:rPr>
              <a:t> </a:t>
            </a:r>
            <a:r>
              <a:rPr lang="pl-PL" sz="1500" dirty="0" err="1">
                <a:solidFill>
                  <a:srgbClr val="343024"/>
                </a:solidFill>
              </a:rPr>
              <a:t>Eireann</a:t>
            </a:r>
            <a:r>
              <a:rPr lang="pl-PL" sz="1500" dirty="0">
                <a:solidFill>
                  <a:srgbClr val="343024"/>
                </a:solidFill>
              </a:rPr>
              <a:t>. W rządzie </a:t>
            </a:r>
            <a:r>
              <a:rPr lang="pl-PL" sz="1500" dirty="0" err="1">
                <a:solidFill>
                  <a:srgbClr val="343024"/>
                </a:solidFill>
              </a:rPr>
              <a:t>Eamona</a:t>
            </a:r>
            <a:r>
              <a:rPr lang="pl-PL" sz="1500" dirty="0">
                <a:solidFill>
                  <a:srgbClr val="343024"/>
                </a:solidFill>
              </a:rPr>
              <a:t> de </a:t>
            </a:r>
            <a:r>
              <a:rPr lang="pl-PL" sz="1500" dirty="0" err="1">
                <a:solidFill>
                  <a:srgbClr val="343024"/>
                </a:solidFill>
              </a:rPr>
              <a:t>Valery</a:t>
            </a:r>
            <a:r>
              <a:rPr lang="pl-PL" sz="1500" dirty="0">
                <a:solidFill>
                  <a:srgbClr val="343024"/>
                </a:solidFill>
              </a:rPr>
              <a:t> była ministrem pracy. Udzielała się politycznie i społecznie, jako posłanka republikańska (</a:t>
            </a:r>
            <a:r>
              <a:rPr lang="pl-PL" sz="1500" dirty="0" err="1">
                <a:solidFill>
                  <a:srgbClr val="343024"/>
                </a:solidFill>
              </a:rPr>
              <a:t>Fianna</a:t>
            </a:r>
            <a:r>
              <a:rPr lang="pl-PL" sz="1500" dirty="0">
                <a:solidFill>
                  <a:srgbClr val="343024"/>
                </a:solidFill>
              </a:rPr>
              <a:t> </a:t>
            </a:r>
            <a:r>
              <a:rPr lang="pl-PL" sz="1500" dirty="0" err="1">
                <a:solidFill>
                  <a:srgbClr val="343024"/>
                </a:solidFill>
              </a:rPr>
              <a:t>Fáil</a:t>
            </a:r>
            <a:r>
              <a:rPr lang="pl-PL" sz="1500" dirty="0">
                <a:solidFill>
                  <a:srgbClr val="343024"/>
                </a:solidFill>
              </a:rPr>
              <a:t>), przy reorganizacji harcerstwa, pomagając biednym itd. </a:t>
            </a:r>
            <a:endParaRPr lang="pl-PL" sz="15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500" dirty="0" smtClean="0">
                <a:solidFill>
                  <a:srgbClr val="343024"/>
                </a:solidFill>
              </a:rPr>
              <a:t>Zmarła </a:t>
            </a:r>
            <a:r>
              <a:rPr lang="pl-PL" sz="1500" dirty="0">
                <a:solidFill>
                  <a:srgbClr val="343024"/>
                </a:solidFill>
              </a:rPr>
              <a:t>15 lipca 1927 w Dublinie, w pogrzebie uczestniczyło ponad 100 tysięcy ludzi.</a:t>
            </a:r>
          </a:p>
          <a:p>
            <a:pPr marL="114300" indent="0">
              <a:buNone/>
            </a:pPr>
            <a:r>
              <a:rPr lang="pl-PL" sz="1500" dirty="0"/>
              <a:t> </a:t>
            </a:r>
          </a:p>
          <a:p>
            <a:pPr marL="114300" indent="0">
              <a:buNone/>
            </a:pPr>
            <a:endParaRPr lang="pl-PL" sz="1500" dirty="0" smtClean="0"/>
          </a:p>
          <a:p>
            <a:pPr marL="11430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601" y="1340768"/>
            <a:ext cx="4275785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64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/>
              <a:t>Powstanie Wielkanocne 1916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pl-PL" dirty="0" smtClean="0"/>
          </a:p>
          <a:p>
            <a:pPr marL="114300" indent="0">
              <a:buNone/>
            </a:pPr>
            <a:r>
              <a:rPr lang="pl-PL" dirty="0" smtClean="0"/>
              <a:t>Thomas Clarke, jeden z przywódców Powstania, przed egzekucją miał powiedzieć:</a:t>
            </a:r>
          </a:p>
          <a:p>
            <a:pPr marL="114300" indent="0">
              <a:buNone/>
            </a:pPr>
            <a:endParaRPr lang="pl-PL" dirty="0"/>
          </a:p>
          <a:p>
            <a:pPr marL="114300" indent="0">
              <a:buNone/>
            </a:pPr>
            <a:r>
              <a:rPr lang="pl-PL" b="1" dirty="0" smtClean="0"/>
              <a:t>"</a:t>
            </a:r>
            <a:r>
              <a:rPr lang="pl-PL" b="1" dirty="0"/>
              <a:t>Ta walka ocali duszę Irlandii. </a:t>
            </a:r>
            <a:r>
              <a:rPr lang="pl-PL" b="1" dirty="0" smtClean="0"/>
              <a:t>Irlandia </a:t>
            </a:r>
            <a:r>
              <a:rPr lang="pl-PL" b="1" dirty="0"/>
              <a:t>nigdy już się nie ugnie".</a:t>
            </a:r>
          </a:p>
          <a:p>
            <a:pPr marL="11430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149080"/>
            <a:ext cx="3408456" cy="210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5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/>
              <a:t>Powstanie Wielkanocne 1916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498802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1600" dirty="0">
                <a:solidFill>
                  <a:srgbClr val="453F2F"/>
                </a:solidFill>
              </a:rPr>
              <a:t>W </a:t>
            </a:r>
            <a:r>
              <a:rPr lang="pl-PL" sz="1600" b="1" dirty="0">
                <a:solidFill>
                  <a:srgbClr val="453F2F"/>
                </a:solidFill>
              </a:rPr>
              <a:t>Parku Pamięci </a:t>
            </a:r>
            <a:r>
              <a:rPr lang="pl-PL" sz="1600" dirty="0">
                <a:solidFill>
                  <a:srgbClr val="453F2F"/>
                </a:solidFill>
              </a:rPr>
              <a:t>w Dublinie stoi pomnik </a:t>
            </a:r>
            <a:r>
              <a:rPr lang="pl-PL" sz="1600" b="1" dirty="0">
                <a:solidFill>
                  <a:srgbClr val="453F2F"/>
                </a:solidFill>
              </a:rPr>
              <a:t>Dzieci Lira</a:t>
            </a:r>
            <a:r>
              <a:rPr lang="pl-PL" sz="1600" dirty="0">
                <a:solidFill>
                  <a:srgbClr val="453F2F"/>
                </a:solidFill>
              </a:rPr>
              <a:t>, irlandzkiej alegorii odnowienia i  zmartwychwstania, dla wszystkich, którzy oddali życie za wolność Irlandii. </a:t>
            </a:r>
            <a:endParaRPr lang="pl-PL" sz="1600" dirty="0" smtClean="0">
              <a:solidFill>
                <a:srgbClr val="453F2F"/>
              </a:solidFill>
            </a:endParaRPr>
          </a:p>
          <a:p>
            <a:pPr marL="114300" indent="0">
              <a:buNone/>
            </a:pPr>
            <a:r>
              <a:rPr lang="pl-PL" sz="1600" dirty="0" smtClean="0">
                <a:solidFill>
                  <a:srgbClr val="453F2F"/>
                </a:solidFill>
              </a:rPr>
              <a:t>Ogród </a:t>
            </a:r>
            <a:r>
              <a:rPr lang="pl-PL" sz="1600" dirty="0">
                <a:solidFill>
                  <a:srgbClr val="453F2F"/>
                </a:solidFill>
              </a:rPr>
              <a:t>został otwarty, przez </a:t>
            </a:r>
            <a:r>
              <a:rPr lang="pl-PL" sz="1600" b="1" dirty="0" err="1" smtClean="0">
                <a:solidFill>
                  <a:srgbClr val="453F2F"/>
                </a:solidFill>
              </a:rPr>
              <a:t>Eamona</a:t>
            </a:r>
            <a:r>
              <a:rPr lang="pl-PL" sz="1600" b="1" dirty="0" smtClean="0">
                <a:solidFill>
                  <a:srgbClr val="453F2F"/>
                </a:solidFill>
              </a:rPr>
              <a:t> </a:t>
            </a:r>
            <a:r>
              <a:rPr lang="pl-PL" sz="1600" b="1" dirty="0">
                <a:solidFill>
                  <a:srgbClr val="453F2F"/>
                </a:solidFill>
              </a:rPr>
              <a:t>de </a:t>
            </a:r>
            <a:r>
              <a:rPr lang="pl-PL" sz="1600" b="1" dirty="0" err="1">
                <a:solidFill>
                  <a:srgbClr val="453F2F"/>
                </a:solidFill>
              </a:rPr>
              <a:t>Valerę</a:t>
            </a:r>
            <a:r>
              <a:rPr lang="pl-PL" sz="1600" dirty="0">
                <a:solidFill>
                  <a:srgbClr val="453F2F"/>
                </a:solidFill>
              </a:rPr>
              <a:t>,  w 50 rocznicę </a:t>
            </a:r>
            <a:r>
              <a:rPr lang="pl-PL" sz="1600" b="1" dirty="0">
                <a:solidFill>
                  <a:srgbClr val="453F2F"/>
                </a:solidFill>
              </a:rPr>
              <a:t>Powstania Wielkanocnego</a:t>
            </a:r>
            <a:r>
              <a:rPr lang="pl-PL" sz="1600" dirty="0">
                <a:solidFill>
                  <a:srgbClr val="453F2F"/>
                </a:solidFill>
              </a:rPr>
              <a:t>:</a:t>
            </a:r>
          </a:p>
          <a:p>
            <a:pPr marL="114300" indent="0">
              <a:buNone/>
            </a:pPr>
            <a:endParaRPr lang="pl-PL" sz="1600" dirty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i="1" dirty="0" smtClean="0">
                <a:solidFill>
                  <a:srgbClr val="453F2F"/>
                </a:solidFill>
              </a:rPr>
              <a:t>W </a:t>
            </a:r>
            <a:r>
              <a:rPr lang="pl-PL" sz="1600" i="1" dirty="0">
                <a:solidFill>
                  <a:srgbClr val="453F2F"/>
                </a:solidFill>
              </a:rPr>
              <a:t>ciemności rozpaczy widzieliśmy objawienie wolności,</a:t>
            </a:r>
            <a:br>
              <a:rPr lang="pl-PL" sz="1600" i="1" dirty="0">
                <a:solidFill>
                  <a:srgbClr val="453F2F"/>
                </a:solidFill>
              </a:rPr>
            </a:br>
            <a:r>
              <a:rPr lang="pl-PL" sz="1600" i="1" dirty="0">
                <a:solidFill>
                  <a:srgbClr val="453F2F"/>
                </a:solidFill>
              </a:rPr>
              <a:t>Zapaliło się  światło nadziei i nie zostało ugaszone.</a:t>
            </a:r>
            <a:br>
              <a:rPr lang="pl-PL" sz="1600" i="1" dirty="0">
                <a:solidFill>
                  <a:srgbClr val="453F2F"/>
                </a:solidFill>
              </a:rPr>
            </a:br>
            <a:r>
              <a:rPr lang="pl-PL" sz="1600" i="1" dirty="0">
                <a:solidFill>
                  <a:srgbClr val="453F2F"/>
                </a:solidFill>
              </a:rPr>
              <a:t>W zimie niewoli widzieliśmy </a:t>
            </a:r>
            <a:r>
              <a:rPr lang="pl-PL" sz="1600" i="1" dirty="0" smtClean="0">
                <a:solidFill>
                  <a:srgbClr val="453F2F"/>
                </a:solidFill>
              </a:rPr>
              <a:t>marzenie.</a:t>
            </a:r>
            <a:r>
              <a:rPr lang="pl-PL" sz="1600" i="1" dirty="0">
                <a:solidFill>
                  <a:srgbClr val="453F2F"/>
                </a:solidFill>
              </a:rPr>
              <a:t/>
            </a:r>
            <a:br>
              <a:rPr lang="pl-PL" sz="1600" i="1" dirty="0">
                <a:solidFill>
                  <a:srgbClr val="453F2F"/>
                </a:solidFill>
              </a:rPr>
            </a:br>
            <a:r>
              <a:rPr lang="pl-PL" sz="1600" i="1" dirty="0">
                <a:solidFill>
                  <a:srgbClr val="453F2F"/>
                </a:solidFill>
              </a:rPr>
              <a:t>Ta nadzieja  stała się rzeczywistością.</a:t>
            </a:r>
            <a:br>
              <a:rPr lang="pl-PL" sz="1600" i="1" dirty="0">
                <a:solidFill>
                  <a:srgbClr val="453F2F"/>
                </a:solidFill>
              </a:rPr>
            </a:br>
            <a:r>
              <a:rPr lang="pl-PL" sz="1600" i="1" dirty="0">
                <a:solidFill>
                  <a:srgbClr val="453F2F"/>
                </a:solidFill>
              </a:rPr>
              <a:t>Zima stała się latem. </a:t>
            </a:r>
            <a:endParaRPr lang="pl-PL" sz="1600" i="1" dirty="0" smtClean="0">
              <a:solidFill>
                <a:srgbClr val="453F2F"/>
              </a:solidFill>
            </a:endParaRPr>
          </a:p>
          <a:p>
            <a:pPr marL="114300" indent="0">
              <a:buNone/>
            </a:pPr>
            <a:r>
              <a:rPr lang="pl-PL" sz="1600" i="1" dirty="0" smtClean="0">
                <a:solidFill>
                  <a:srgbClr val="453F2F"/>
                </a:solidFill>
              </a:rPr>
              <a:t>Niewola </a:t>
            </a:r>
            <a:r>
              <a:rPr lang="pl-PL" sz="1600" i="1" dirty="0">
                <a:solidFill>
                  <a:srgbClr val="453F2F"/>
                </a:solidFill>
              </a:rPr>
              <a:t>stała się  wolnością, </a:t>
            </a:r>
            <a:endParaRPr lang="pl-PL" sz="1600" i="1" dirty="0" smtClean="0">
              <a:solidFill>
                <a:srgbClr val="453F2F"/>
              </a:solidFill>
            </a:endParaRPr>
          </a:p>
          <a:p>
            <a:pPr marL="114300" indent="0">
              <a:buNone/>
            </a:pPr>
            <a:r>
              <a:rPr lang="pl-PL" sz="1600" i="1" dirty="0" smtClean="0">
                <a:solidFill>
                  <a:srgbClr val="453F2F"/>
                </a:solidFill>
              </a:rPr>
              <a:t>jesteśmy </a:t>
            </a:r>
            <a:r>
              <a:rPr lang="pl-PL" sz="1600" i="1" dirty="0">
                <a:solidFill>
                  <a:srgbClr val="453F2F"/>
                </a:solidFill>
              </a:rPr>
              <a:t>waszym </a:t>
            </a:r>
            <a:r>
              <a:rPr lang="pl-PL" sz="1600" i="1" dirty="0" smtClean="0">
                <a:solidFill>
                  <a:srgbClr val="453F2F"/>
                </a:solidFill>
              </a:rPr>
              <a:t>dziedzictwem.</a:t>
            </a:r>
          </a:p>
          <a:p>
            <a:pPr marL="114300" indent="0">
              <a:buNone/>
            </a:pPr>
            <a:endParaRPr lang="pl-PL" sz="1600" i="1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endParaRPr lang="pl-PL" sz="1600" i="1" dirty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i="1" dirty="0">
                <a:solidFill>
                  <a:srgbClr val="343024"/>
                </a:solidFill>
              </a:rPr>
              <a:t/>
            </a:r>
            <a:br>
              <a:rPr lang="pl-PL" sz="1600" i="1" dirty="0">
                <a:solidFill>
                  <a:srgbClr val="343024"/>
                </a:solidFill>
              </a:rPr>
            </a:br>
            <a:r>
              <a:rPr lang="pl-PL" sz="1600" i="1" dirty="0">
                <a:solidFill>
                  <a:srgbClr val="453F2F"/>
                </a:solidFill>
              </a:rPr>
              <a:t>O pokolenia </a:t>
            </a:r>
            <a:r>
              <a:rPr lang="pl-PL" sz="1600" i="1" dirty="0" smtClean="0">
                <a:solidFill>
                  <a:srgbClr val="453F2F"/>
                </a:solidFill>
              </a:rPr>
              <a:t>wolności, </a:t>
            </a:r>
            <a:r>
              <a:rPr lang="pl-PL" sz="1600" i="1" dirty="0">
                <a:solidFill>
                  <a:srgbClr val="453F2F"/>
                </a:solidFill>
              </a:rPr>
              <a:t>pamiętajcie </a:t>
            </a:r>
            <a:r>
              <a:rPr lang="pl-PL" sz="1600" i="1" dirty="0" smtClean="0">
                <a:solidFill>
                  <a:srgbClr val="453F2F"/>
                </a:solidFill>
              </a:rPr>
              <a:t>o nas  </a:t>
            </a:r>
            <a:r>
              <a:rPr lang="pl-PL" sz="1600" i="1" dirty="0">
                <a:solidFill>
                  <a:srgbClr val="453F2F"/>
                </a:solidFill>
              </a:rPr>
              <a:t>- </a:t>
            </a:r>
            <a:r>
              <a:rPr lang="pl-PL" sz="1600" i="1" dirty="0" smtClean="0">
                <a:solidFill>
                  <a:srgbClr val="453F2F"/>
                </a:solidFill>
              </a:rPr>
              <a:t>pokoleniach marzeń!</a:t>
            </a:r>
            <a:endParaRPr lang="pl-PL" sz="1600" i="1" dirty="0">
              <a:solidFill>
                <a:srgbClr val="453F2F"/>
              </a:solidFill>
            </a:endParaRPr>
          </a:p>
          <a:p>
            <a:pPr marL="114300" indent="0">
              <a:buNone/>
            </a:pPr>
            <a:endParaRPr lang="pl-PL" dirty="0"/>
          </a:p>
          <a:p>
            <a:pPr marL="11430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420888"/>
            <a:ext cx="221424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78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/>
              <a:t>Powstanie Wielkanocne 1916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pl-PL" sz="1600" dirty="0" smtClean="0"/>
          </a:p>
          <a:p>
            <a:pPr marL="114300" indent="0">
              <a:buNone/>
            </a:pPr>
            <a:endParaRPr lang="pl-PL" sz="1600" dirty="0" smtClean="0"/>
          </a:p>
          <a:p>
            <a:pPr marL="114300" indent="0">
              <a:buNone/>
            </a:pPr>
            <a:r>
              <a:rPr lang="pl-PL" sz="2000" b="1" dirty="0" smtClean="0">
                <a:solidFill>
                  <a:srgbClr val="675E47"/>
                </a:solidFill>
              </a:rPr>
              <a:t>1919 		</a:t>
            </a:r>
            <a:r>
              <a:rPr lang="pl-PL" sz="2000" b="1" dirty="0" err="1" smtClean="0">
                <a:solidFill>
                  <a:srgbClr val="675E47"/>
                </a:solidFill>
              </a:rPr>
              <a:t>Dail</a:t>
            </a:r>
            <a:r>
              <a:rPr lang="pl-PL" sz="2000" b="1" dirty="0" smtClean="0">
                <a:solidFill>
                  <a:srgbClr val="675E47"/>
                </a:solidFill>
              </a:rPr>
              <a:t> </a:t>
            </a:r>
            <a:r>
              <a:rPr lang="pl-PL" sz="2000" b="1" dirty="0" err="1" smtClean="0">
                <a:solidFill>
                  <a:srgbClr val="675E47"/>
                </a:solidFill>
              </a:rPr>
              <a:t>Eireann</a:t>
            </a:r>
            <a:r>
              <a:rPr lang="pl-PL" sz="2000" b="1" dirty="0" smtClean="0">
                <a:solidFill>
                  <a:srgbClr val="675E47"/>
                </a:solidFill>
              </a:rPr>
              <a:t>, </a:t>
            </a:r>
          </a:p>
          <a:p>
            <a:pPr marL="114300" indent="0">
              <a:buNone/>
            </a:pPr>
            <a:r>
              <a:rPr lang="pl-PL" sz="2000" b="1" dirty="0" smtClean="0">
                <a:solidFill>
                  <a:srgbClr val="675E47"/>
                </a:solidFill>
              </a:rPr>
              <a:t>		Deklaracja Niepodległości</a:t>
            </a:r>
          </a:p>
          <a:p>
            <a:pPr marL="114300" indent="0">
              <a:buNone/>
            </a:pPr>
            <a:r>
              <a:rPr lang="pl-PL" sz="2000" b="1" dirty="0" smtClean="0">
                <a:solidFill>
                  <a:srgbClr val="675E47"/>
                </a:solidFill>
              </a:rPr>
              <a:t>1921 		Podpisanie traktatu z Anglią</a:t>
            </a:r>
          </a:p>
          <a:p>
            <a:pPr marL="114300" indent="0">
              <a:buNone/>
            </a:pPr>
            <a:r>
              <a:rPr lang="pl-PL" sz="2000" b="1" dirty="0" smtClean="0">
                <a:solidFill>
                  <a:srgbClr val="675E47"/>
                </a:solidFill>
              </a:rPr>
              <a:t>1922-23 	Wojna domowa</a:t>
            </a:r>
          </a:p>
          <a:p>
            <a:pPr marL="114300" indent="0">
              <a:buNone/>
            </a:pPr>
            <a:r>
              <a:rPr lang="pl-PL" sz="2000" b="1" dirty="0" smtClean="0">
                <a:solidFill>
                  <a:srgbClr val="675E47"/>
                </a:solidFill>
              </a:rPr>
              <a:t>1937  		Niepodległa Irlandia – </a:t>
            </a:r>
            <a:r>
              <a:rPr lang="pl-PL" sz="2000" b="1" dirty="0" err="1" smtClean="0">
                <a:solidFill>
                  <a:srgbClr val="675E47"/>
                </a:solidFill>
              </a:rPr>
              <a:t>Eire</a:t>
            </a:r>
            <a:r>
              <a:rPr lang="pl-PL" sz="2000" b="1" dirty="0" smtClean="0">
                <a:solidFill>
                  <a:srgbClr val="675E47"/>
                </a:solidFill>
              </a:rPr>
              <a:t>, </a:t>
            </a:r>
          </a:p>
          <a:p>
            <a:pPr marL="114300" indent="0">
              <a:buNone/>
            </a:pPr>
            <a:r>
              <a:rPr lang="pl-PL" sz="2000" b="1" dirty="0" smtClean="0">
                <a:solidFill>
                  <a:srgbClr val="675E47"/>
                </a:solidFill>
              </a:rPr>
              <a:t>             		Konstytucja  - 29.12.1937</a:t>
            </a:r>
          </a:p>
          <a:p>
            <a:pPr marL="114300" indent="0">
              <a:buNone/>
            </a:pPr>
            <a:r>
              <a:rPr lang="pl-PL" sz="2000" b="1" dirty="0" smtClean="0">
                <a:solidFill>
                  <a:srgbClr val="675E47"/>
                </a:solidFill>
              </a:rPr>
              <a:t>1949  		Republika Irlandii</a:t>
            </a:r>
            <a:endParaRPr lang="pl-PL" sz="2000" b="1" dirty="0">
              <a:solidFill>
                <a:srgbClr val="675E47"/>
              </a:solidFill>
            </a:endParaRPr>
          </a:p>
          <a:p>
            <a:pPr marL="114300" indent="0">
              <a:buNone/>
            </a:pPr>
            <a:endParaRPr lang="pl-PL" dirty="0"/>
          </a:p>
          <a:p>
            <a:pPr marL="114300" indent="0">
              <a:buNone/>
            </a:pPr>
            <a:endParaRPr lang="pl-PL" dirty="0" smtClean="0"/>
          </a:p>
          <a:p>
            <a:pPr marL="114300" indent="0">
              <a:buNone/>
            </a:pPr>
            <a:endParaRPr lang="pl-PL" dirty="0"/>
          </a:p>
          <a:p>
            <a:pPr marL="114300" indent="0">
              <a:buNone/>
            </a:pPr>
            <a:endParaRPr lang="pl-PL" dirty="0" smtClean="0"/>
          </a:p>
          <a:p>
            <a:pPr marL="114300" indent="0">
              <a:buNone/>
            </a:pPr>
            <a:endParaRPr lang="pl-PL" dirty="0"/>
          </a:p>
          <a:p>
            <a:pPr marL="114300" indent="0">
              <a:buNone/>
            </a:pPr>
            <a:endParaRPr lang="pl-PL" dirty="0"/>
          </a:p>
          <a:p>
            <a:pPr marL="114300" indent="0" algn="ctr">
              <a:buNone/>
            </a:pPr>
            <a:endParaRPr lang="pl-PL" sz="2800" b="1" dirty="0">
              <a:solidFill>
                <a:srgbClr val="675E47"/>
              </a:solidFill>
            </a:endParaRP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373" y="1916832"/>
            <a:ext cx="2360979" cy="31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00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/>
              <a:t>Powstanie Wielkanocne 1916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endParaRPr lang="pl-PL" sz="2800" b="1" dirty="0" smtClean="0">
              <a:solidFill>
                <a:srgbClr val="675E47"/>
              </a:solidFill>
            </a:endParaRPr>
          </a:p>
          <a:p>
            <a:pPr marL="114300" indent="0" algn="ctr">
              <a:buNone/>
            </a:pPr>
            <a:endParaRPr lang="pl-PL" sz="2800" b="1" dirty="0">
              <a:solidFill>
                <a:srgbClr val="675E47"/>
              </a:solidFill>
            </a:endParaRPr>
          </a:p>
          <a:p>
            <a:pPr marL="114300" indent="0" algn="ctr">
              <a:buNone/>
            </a:pPr>
            <a:r>
              <a:rPr lang="pl-PL" sz="2800" b="1" dirty="0" smtClean="0">
                <a:solidFill>
                  <a:srgbClr val="675E47"/>
                </a:solidFill>
              </a:rPr>
              <a:t>Dziękuję </a:t>
            </a:r>
            <a:r>
              <a:rPr lang="pl-PL" sz="2800" b="1" dirty="0">
                <a:solidFill>
                  <a:srgbClr val="675E47"/>
                </a:solidFill>
              </a:rPr>
              <a:t>Państwu, za uwagę</a:t>
            </a:r>
          </a:p>
          <a:p>
            <a:pPr marL="114300" indent="0" algn="ctr">
              <a:buNone/>
            </a:pPr>
            <a:endParaRPr lang="pl-PL" sz="2800" b="1" dirty="0">
              <a:solidFill>
                <a:srgbClr val="675E47"/>
              </a:solidFill>
            </a:endParaRPr>
          </a:p>
          <a:p>
            <a:pPr marL="114300" indent="0" algn="ctr">
              <a:buNone/>
            </a:pPr>
            <a:r>
              <a:rPr lang="pl-PL" sz="2800" b="1" dirty="0">
                <a:solidFill>
                  <a:srgbClr val="675E47"/>
                </a:solidFill>
              </a:rPr>
              <a:t>Mariola Socha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69513008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94122"/>
          </a:xfrm>
        </p:spPr>
        <p:txBody>
          <a:bodyPr/>
          <a:lstStyle/>
          <a:p>
            <a:pPr algn="ctr"/>
            <a:r>
              <a:rPr lang="pl-PL" sz="3200" b="1" dirty="0"/>
              <a:t>Powstanie Wielkanocne 1916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132040"/>
          </a:xfrm>
        </p:spPr>
        <p:txBody>
          <a:bodyPr/>
          <a:lstStyle/>
          <a:p>
            <a:pPr marL="114300" indent="0">
              <a:buNone/>
            </a:pPr>
            <a:r>
              <a:rPr lang="pl-PL" b="1" dirty="0" smtClean="0">
                <a:solidFill>
                  <a:srgbClr val="675E47"/>
                </a:solidFill>
              </a:rPr>
              <a:t>Poczta Główna</a:t>
            </a:r>
          </a:p>
          <a:p>
            <a:pPr marL="114300" indent="0">
              <a:buNone/>
            </a:pPr>
            <a:endParaRPr lang="pl-PL" dirty="0" smtClean="0"/>
          </a:p>
          <a:p>
            <a:pPr marL="11430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69177"/>
            <a:ext cx="2679762" cy="357301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11" y="2204864"/>
            <a:ext cx="447598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63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/>
              <a:t>Powstanie Wielkanocne </a:t>
            </a:r>
            <a:r>
              <a:rPr lang="pl-PL" sz="3200" b="1" dirty="0" smtClean="0"/>
              <a:t>1916</a:t>
            </a:r>
            <a:endParaRPr lang="pl-PL" sz="32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9262"/>
            <a:ext cx="7620000" cy="4375150"/>
          </a:xfrm>
        </p:spPr>
      </p:pic>
    </p:spTree>
    <p:extLst>
      <p:ext uri="{BB962C8B-B14F-4D97-AF65-F5344CB8AC3E}">
        <p14:creationId xmlns:p14="http://schemas.microsoft.com/office/powerpoint/2010/main" val="1747969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/>
              <a:t>Powstanie Wielkanocne 1916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pl-PL" sz="2000" b="1" dirty="0">
                <a:solidFill>
                  <a:srgbClr val="343024"/>
                </a:solidFill>
              </a:rPr>
              <a:t>Wydarzenia</a:t>
            </a:r>
            <a:r>
              <a:rPr lang="pl-PL" b="1" dirty="0">
                <a:solidFill>
                  <a:srgbClr val="343024"/>
                </a:solidFill>
              </a:rPr>
              <a:t>:  </a:t>
            </a:r>
            <a:endParaRPr lang="pl-PL" b="1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endParaRPr lang="pl-PL" sz="1600" dirty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>
                <a:solidFill>
                  <a:srgbClr val="343024"/>
                </a:solidFill>
              </a:rPr>
              <a:t>Przeciwko dwóm tysiącom powstańców ruszyła brytyjska armia. Nie uzyskali jednak poparcia ludności miasta. </a:t>
            </a:r>
            <a:endParaRPr lang="pl-PL" sz="16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Walki</a:t>
            </a:r>
            <a:r>
              <a:rPr lang="pl-PL" sz="1600" dirty="0">
                <a:solidFill>
                  <a:srgbClr val="343024"/>
                </a:solidFill>
              </a:rPr>
              <a:t>, podczas których gmach poczty i okolice zostały zniszczone ogniem artyleryjskim, trwały sześć dni. Ostatecznie okrążeni powstańcy </a:t>
            </a:r>
            <a:r>
              <a:rPr lang="pl-PL" sz="1600" dirty="0" smtClean="0">
                <a:solidFill>
                  <a:srgbClr val="343024"/>
                </a:solidFill>
              </a:rPr>
              <a:t>skapitulowali, aby zapobiec rzezi ludności cywilnej.</a:t>
            </a:r>
          </a:p>
          <a:p>
            <a:pPr marL="114300" indent="0">
              <a:buNone/>
            </a:pPr>
            <a:endParaRPr lang="pl-PL" sz="1400" dirty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2000" b="1" dirty="0" smtClean="0">
                <a:solidFill>
                  <a:srgbClr val="343024"/>
                </a:solidFill>
              </a:rPr>
              <a:t>Konsekwencje: </a:t>
            </a:r>
          </a:p>
          <a:p>
            <a:pPr marL="114300" indent="0">
              <a:buNone/>
            </a:pPr>
            <a:r>
              <a:rPr lang="pl-PL" sz="1400" dirty="0">
                <a:solidFill>
                  <a:srgbClr val="343024"/>
                </a:solidFill>
              </a:rPr>
              <a:t/>
            </a:r>
            <a:br>
              <a:rPr lang="pl-PL" sz="1400" dirty="0">
                <a:solidFill>
                  <a:srgbClr val="343024"/>
                </a:solidFill>
              </a:rPr>
            </a:br>
            <a:r>
              <a:rPr lang="pl-PL" sz="1600" dirty="0" smtClean="0">
                <a:solidFill>
                  <a:srgbClr val="343024"/>
                </a:solidFill>
              </a:rPr>
              <a:t>Uwięziono </a:t>
            </a:r>
            <a:r>
              <a:rPr lang="pl-PL" sz="1600" dirty="0">
                <a:solidFill>
                  <a:srgbClr val="343024"/>
                </a:solidFill>
              </a:rPr>
              <a:t>setki młodych ludzi, często nie związanych z </a:t>
            </a:r>
            <a:r>
              <a:rPr lang="pl-PL" sz="1600" dirty="0" smtClean="0">
                <a:solidFill>
                  <a:srgbClr val="343024"/>
                </a:solidFill>
              </a:rPr>
              <a:t>powstaniem, </a:t>
            </a:r>
            <a:r>
              <a:rPr lang="pl-PL" sz="1600" dirty="0">
                <a:solidFill>
                  <a:srgbClr val="343024"/>
                </a:solidFill>
              </a:rPr>
              <a:t>wzbudziło żal i społeczny gniew. </a:t>
            </a:r>
            <a:br>
              <a:rPr lang="pl-PL" sz="1600" dirty="0">
                <a:solidFill>
                  <a:srgbClr val="343024"/>
                </a:solidFill>
              </a:rPr>
            </a:br>
            <a:r>
              <a:rPr lang="pl-PL" sz="1600" dirty="0">
                <a:solidFill>
                  <a:srgbClr val="343024"/>
                </a:solidFill>
              </a:rPr>
              <a:t>Wstrząsające opisy </a:t>
            </a:r>
            <a:r>
              <a:rPr lang="pl-PL" sz="1600" b="1" dirty="0">
                <a:solidFill>
                  <a:srgbClr val="C00000"/>
                </a:solidFill>
              </a:rPr>
              <a:t>egzekucji przywódców </a:t>
            </a:r>
            <a:r>
              <a:rPr lang="pl-PL" sz="1600" dirty="0">
                <a:solidFill>
                  <a:srgbClr val="343024"/>
                </a:solidFill>
              </a:rPr>
              <a:t>powstania zatarły pamięć o wszystkich zniszczeniach </a:t>
            </a:r>
            <a:r>
              <a:rPr lang="pl-PL" sz="1600" dirty="0" smtClean="0">
                <a:solidFill>
                  <a:srgbClr val="343024"/>
                </a:solidFill>
              </a:rPr>
              <a:t>miasta, </a:t>
            </a:r>
            <a:r>
              <a:rPr lang="pl-PL" sz="1600" dirty="0">
                <a:solidFill>
                  <a:srgbClr val="343024"/>
                </a:solidFill>
              </a:rPr>
              <a:t>w dniach rewolucji. </a:t>
            </a:r>
            <a:endParaRPr lang="pl-PL" sz="16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600" dirty="0" smtClean="0">
                <a:solidFill>
                  <a:srgbClr val="343024"/>
                </a:solidFill>
              </a:rPr>
              <a:t>Krwawe </a:t>
            </a:r>
            <a:r>
              <a:rPr lang="pl-PL" sz="1600" dirty="0">
                <a:solidFill>
                  <a:srgbClr val="343024"/>
                </a:solidFill>
              </a:rPr>
              <a:t>represje obudziły sumienie narodu irlandzkiego i </a:t>
            </a:r>
            <a:r>
              <a:rPr lang="pl-PL" sz="1600" dirty="0" smtClean="0">
                <a:solidFill>
                  <a:srgbClr val="343024"/>
                </a:solidFill>
              </a:rPr>
              <a:t>wstrząsnęły </a:t>
            </a:r>
            <a:r>
              <a:rPr lang="pl-PL" sz="1600" dirty="0">
                <a:solidFill>
                  <a:srgbClr val="343024"/>
                </a:solidFill>
              </a:rPr>
              <a:t>opinią publiczną na całym świecie. Dalszym skutkiem Powstania Wielkanocnego było utworzenie przez Michaela Collinsa Irlandzkiej Armii Republikańskiej – IRA. </a:t>
            </a:r>
            <a:br>
              <a:rPr lang="pl-PL" sz="1600" dirty="0">
                <a:solidFill>
                  <a:srgbClr val="343024"/>
                </a:solidFill>
              </a:rPr>
            </a:br>
            <a:endParaRPr lang="pl-PL" sz="1600" dirty="0" smtClean="0">
              <a:solidFill>
                <a:srgbClr val="3430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07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/>
              <a:t>Powstanie Wielkanocne 1916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pl-PL" b="1" dirty="0">
                <a:solidFill>
                  <a:srgbClr val="FF0000"/>
                </a:solidFill>
              </a:rPr>
              <a:t>Zabici</a:t>
            </a:r>
            <a:r>
              <a:rPr lang="pl-PL" b="1" dirty="0" smtClean="0">
                <a:solidFill>
                  <a:srgbClr val="FF0000"/>
                </a:solidFill>
              </a:rPr>
              <a:t>:</a:t>
            </a:r>
          </a:p>
          <a:p>
            <a:pPr marL="114300" indent="0">
              <a:buNone/>
            </a:pPr>
            <a:endParaRPr lang="pl-PL" b="1" dirty="0">
              <a:solidFill>
                <a:srgbClr val="FF0000"/>
              </a:solidFill>
            </a:endParaRPr>
          </a:p>
          <a:p>
            <a:r>
              <a:rPr lang="pl-PL" b="1" dirty="0" smtClean="0">
                <a:solidFill>
                  <a:srgbClr val="453F2F"/>
                </a:solidFill>
              </a:rPr>
              <a:t> 260 </a:t>
            </a:r>
            <a:r>
              <a:rPr lang="pl-PL" b="1" dirty="0">
                <a:solidFill>
                  <a:srgbClr val="453F2F"/>
                </a:solidFill>
              </a:rPr>
              <a:t>osób </a:t>
            </a:r>
            <a:r>
              <a:rPr lang="pl-PL" b="1" dirty="0" smtClean="0">
                <a:solidFill>
                  <a:srgbClr val="453F2F"/>
                </a:solidFill>
              </a:rPr>
              <a:t>  </a:t>
            </a:r>
            <a:r>
              <a:rPr lang="pl-PL" dirty="0" smtClean="0">
                <a:solidFill>
                  <a:srgbClr val="453F2F"/>
                </a:solidFill>
              </a:rPr>
              <a:t>– ludność </a:t>
            </a:r>
            <a:r>
              <a:rPr lang="pl-PL" dirty="0">
                <a:solidFill>
                  <a:srgbClr val="453F2F"/>
                </a:solidFill>
              </a:rPr>
              <a:t>cywilna (40 dzieci)</a:t>
            </a:r>
          </a:p>
          <a:p>
            <a:r>
              <a:rPr lang="pl-PL" dirty="0" smtClean="0">
                <a:solidFill>
                  <a:srgbClr val="453F2F"/>
                </a:solidFill>
              </a:rPr>
              <a:t>   </a:t>
            </a:r>
            <a:r>
              <a:rPr lang="pl-PL" b="1" dirty="0" smtClean="0">
                <a:solidFill>
                  <a:srgbClr val="453F2F"/>
                </a:solidFill>
              </a:rPr>
              <a:t>82 osoby </a:t>
            </a:r>
            <a:r>
              <a:rPr lang="pl-PL" dirty="0" smtClean="0">
                <a:solidFill>
                  <a:srgbClr val="453F2F"/>
                </a:solidFill>
              </a:rPr>
              <a:t>-  Irlandzcy Powstańcy</a:t>
            </a:r>
            <a:endParaRPr lang="pl-PL" dirty="0">
              <a:solidFill>
                <a:srgbClr val="453F2F"/>
              </a:solidFill>
            </a:endParaRPr>
          </a:p>
          <a:p>
            <a:r>
              <a:rPr lang="pl-PL" b="1" dirty="0" smtClean="0">
                <a:solidFill>
                  <a:srgbClr val="453F2F"/>
                </a:solidFill>
              </a:rPr>
              <a:t> 126 osób   </a:t>
            </a:r>
            <a:r>
              <a:rPr lang="pl-PL" dirty="0" smtClean="0">
                <a:solidFill>
                  <a:srgbClr val="453F2F"/>
                </a:solidFill>
              </a:rPr>
              <a:t>-  żołnierze </a:t>
            </a:r>
            <a:r>
              <a:rPr lang="pl-PL" dirty="0">
                <a:solidFill>
                  <a:srgbClr val="453F2F"/>
                </a:solidFill>
              </a:rPr>
              <a:t>brytyjscy </a:t>
            </a:r>
            <a:r>
              <a:rPr lang="pl-PL" sz="1800" dirty="0">
                <a:solidFill>
                  <a:srgbClr val="453F2F"/>
                </a:solidFill>
              </a:rPr>
              <a:t>(22 Irlandczyków </a:t>
            </a:r>
            <a:r>
              <a:rPr lang="pl-PL" sz="1800" dirty="0" smtClean="0">
                <a:solidFill>
                  <a:srgbClr val="453F2F"/>
                </a:solidFill>
              </a:rPr>
              <a:t>służących  w armii</a:t>
            </a:r>
            <a:r>
              <a:rPr lang="pl-PL" sz="1800" dirty="0">
                <a:solidFill>
                  <a:srgbClr val="453F2F"/>
                </a:solidFill>
              </a:rPr>
              <a:t>)</a:t>
            </a:r>
          </a:p>
          <a:p>
            <a:r>
              <a:rPr lang="pl-PL" b="1" dirty="0" smtClean="0">
                <a:solidFill>
                  <a:srgbClr val="453F2F"/>
                </a:solidFill>
              </a:rPr>
              <a:t>   17 osób   </a:t>
            </a:r>
            <a:r>
              <a:rPr lang="pl-PL" dirty="0" smtClean="0">
                <a:solidFill>
                  <a:srgbClr val="453F2F"/>
                </a:solidFill>
              </a:rPr>
              <a:t>– </a:t>
            </a:r>
            <a:r>
              <a:rPr lang="pl-PL" dirty="0">
                <a:solidFill>
                  <a:srgbClr val="453F2F"/>
                </a:solidFill>
              </a:rPr>
              <a:t>policjanci (Irlandczycy</a:t>
            </a:r>
            <a:r>
              <a:rPr lang="pl-PL" dirty="0" smtClean="0">
                <a:solidFill>
                  <a:srgbClr val="453F2F"/>
                </a:solidFill>
              </a:rPr>
              <a:t>)</a:t>
            </a:r>
          </a:p>
          <a:p>
            <a:endParaRPr lang="pl-PL" dirty="0">
              <a:solidFill>
                <a:srgbClr val="453F2F"/>
              </a:solidFill>
            </a:endParaRPr>
          </a:p>
          <a:p>
            <a:pPr marL="114300" indent="0">
              <a:buNone/>
            </a:pPr>
            <a:r>
              <a:rPr lang="pl-PL" b="1" dirty="0">
                <a:solidFill>
                  <a:srgbClr val="FF0000"/>
                </a:solidFill>
              </a:rPr>
              <a:t>Ranni</a:t>
            </a:r>
            <a:r>
              <a:rPr lang="pl-PL" b="1" dirty="0" smtClean="0">
                <a:solidFill>
                  <a:srgbClr val="FF0000"/>
                </a:solidFill>
              </a:rPr>
              <a:t>: </a:t>
            </a:r>
            <a:endParaRPr lang="pl-PL" b="1" dirty="0" smtClean="0">
              <a:solidFill>
                <a:srgbClr val="FF0000"/>
              </a:solidFill>
            </a:endParaRPr>
          </a:p>
          <a:p>
            <a:pPr marL="114300" indent="0">
              <a:buNone/>
            </a:pPr>
            <a:endParaRPr lang="pl-PL" b="1" dirty="0">
              <a:solidFill>
                <a:srgbClr val="FF0000"/>
              </a:solidFill>
            </a:endParaRPr>
          </a:p>
          <a:p>
            <a:r>
              <a:rPr lang="pl-PL" b="1" dirty="0" smtClean="0">
                <a:solidFill>
                  <a:srgbClr val="453F2F"/>
                </a:solidFill>
              </a:rPr>
              <a:t>2200 osób  </a:t>
            </a:r>
            <a:r>
              <a:rPr lang="pl-PL" dirty="0" smtClean="0">
                <a:solidFill>
                  <a:srgbClr val="453F2F"/>
                </a:solidFill>
              </a:rPr>
              <a:t>-  ludność cywilna</a:t>
            </a:r>
            <a:endParaRPr lang="pl-PL" dirty="0">
              <a:solidFill>
                <a:srgbClr val="453F2F"/>
              </a:solidFill>
            </a:endParaRPr>
          </a:p>
          <a:p>
            <a:r>
              <a:rPr lang="pl-PL" dirty="0" smtClean="0">
                <a:solidFill>
                  <a:srgbClr val="453F2F"/>
                </a:solidFill>
              </a:rPr>
              <a:t>  </a:t>
            </a:r>
            <a:r>
              <a:rPr lang="pl-PL" b="1" dirty="0" smtClean="0">
                <a:solidFill>
                  <a:srgbClr val="453F2F"/>
                </a:solidFill>
              </a:rPr>
              <a:t>370 osób  </a:t>
            </a:r>
            <a:r>
              <a:rPr lang="pl-PL" dirty="0" smtClean="0">
                <a:solidFill>
                  <a:srgbClr val="453F2F"/>
                </a:solidFill>
              </a:rPr>
              <a:t>-  żołnierze </a:t>
            </a:r>
            <a:r>
              <a:rPr lang="pl-PL" dirty="0">
                <a:solidFill>
                  <a:srgbClr val="453F2F"/>
                </a:solidFill>
              </a:rPr>
              <a:t>brytyjscy</a:t>
            </a:r>
          </a:p>
          <a:p>
            <a:r>
              <a:rPr lang="pl-PL" b="1" dirty="0" smtClean="0">
                <a:solidFill>
                  <a:srgbClr val="453F2F"/>
                </a:solidFill>
              </a:rPr>
              <a:t>    29  osób </a:t>
            </a:r>
            <a:r>
              <a:rPr lang="pl-PL" dirty="0" smtClean="0">
                <a:solidFill>
                  <a:srgbClr val="453F2F"/>
                </a:solidFill>
              </a:rPr>
              <a:t>-  policjanci</a:t>
            </a:r>
            <a:endParaRPr lang="pl-PL" dirty="0">
              <a:solidFill>
                <a:srgbClr val="453F2F"/>
              </a:solidFill>
            </a:endParaRPr>
          </a:p>
          <a:p>
            <a:pPr marL="11430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509120"/>
            <a:ext cx="29527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07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/>
              <a:t>Powstanie Wielkanocne 1916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pl-PL" sz="2000" dirty="0" smtClean="0"/>
          </a:p>
          <a:p>
            <a:pPr marL="114300" indent="0">
              <a:buNone/>
            </a:pPr>
            <a:r>
              <a:rPr lang="pl-PL" b="1" dirty="0" smtClean="0">
                <a:solidFill>
                  <a:srgbClr val="343024"/>
                </a:solidFill>
              </a:rPr>
              <a:t>Więzienie </a:t>
            </a:r>
            <a:r>
              <a:rPr lang="pl-PL" b="1" dirty="0" err="1" smtClean="0">
                <a:solidFill>
                  <a:srgbClr val="343024"/>
                </a:solidFill>
              </a:rPr>
              <a:t>Kilmainham</a:t>
            </a:r>
            <a:endParaRPr lang="pl-PL" b="1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b="1" dirty="0" smtClean="0">
                <a:solidFill>
                  <a:srgbClr val="343024"/>
                </a:solidFill>
              </a:rPr>
              <a:t>              Dublin</a:t>
            </a:r>
          </a:p>
          <a:p>
            <a:pPr marL="114300" indent="0">
              <a:buNone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3356992"/>
            <a:ext cx="4914900" cy="27432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671" y="1556792"/>
            <a:ext cx="4299000" cy="25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64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/>
              <a:t>Powstanie Wielkanocne 1916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7787208" cy="506003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l-PL" b="1" dirty="0" smtClean="0">
                <a:solidFill>
                  <a:srgbClr val="343024"/>
                </a:solidFill>
              </a:rPr>
              <a:t>Straceni przez Anglików w więzieniu </a:t>
            </a:r>
            <a:r>
              <a:rPr lang="pl-PL" b="1" dirty="0" err="1" smtClean="0">
                <a:solidFill>
                  <a:srgbClr val="343024"/>
                </a:solidFill>
              </a:rPr>
              <a:t>Kilmainham</a:t>
            </a:r>
            <a:r>
              <a:rPr lang="pl-PL" sz="1800" dirty="0" smtClean="0">
                <a:solidFill>
                  <a:srgbClr val="343024"/>
                </a:solidFill>
              </a:rPr>
              <a:t>:</a:t>
            </a:r>
          </a:p>
          <a:p>
            <a:pPr marL="114300" indent="0">
              <a:buNone/>
            </a:pPr>
            <a:endParaRPr lang="pl-PL" sz="18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800" b="1" dirty="0" smtClean="0">
                <a:solidFill>
                  <a:srgbClr val="343024"/>
                </a:solidFill>
              </a:rPr>
              <a:t>3 </a:t>
            </a:r>
            <a:r>
              <a:rPr lang="pl-PL" sz="1800" b="1" dirty="0" smtClean="0">
                <a:solidFill>
                  <a:srgbClr val="343024"/>
                </a:solidFill>
              </a:rPr>
              <a:t>maja 1916 roku</a:t>
            </a:r>
            <a:r>
              <a:rPr lang="pl-PL" sz="1800" dirty="0" smtClean="0">
                <a:solidFill>
                  <a:srgbClr val="343024"/>
                </a:solidFill>
              </a:rPr>
              <a:t>:    Patrick </a:t>
            </a:r>
            <a:r>
              <a:rPr lang="pl-PL" sz="1800" dirty="0" err="1" smtClean="0">
                <a:solidFill>
                  <a:srgbClr val="343024"/>
                </a:solidFill>
              </a:rPr>
              <a:t>Pearse</a:t>
            </a:r>
            <a:r>
              <a:rPr lang="pl-PL" sz="1800" dirty="0" smtClean="0">
                <a:solidFill>
                  <a:srgbClr val="343024"/>
                </a:solidFill>
              </a:rPr>
              <a:t>, Thomas </a:t>
            </a:r>
            <a:r>
              <a:rPr lang="pl-PL" sz="1800" dirty="0" err="1" smtClean="0">
                <a:solidFill>
                  <a:srgbClr val="343024"/>
                </a:solidFill>
              </a:rPr>
              <a:t>MacDonagh</a:t>
            </a:r>
            <a:r>
              <a:rPr lang="pl-PL" sz="1800" dirty="0" smtClean="0">
                <a:solidFill>
                  <a:srgbClr val="343024"/>
                </a:solidFill>
              </a:rPr>
              <a:t>, Thomas Clarke</a:t>
            </a:r>
          </a:p>
          <a:p>
            <a:pPr marL="114300" indent="0">
              <a:buNone/>
            </a:pPr>
            <a:r>
              <a:rPr lang="pl-PL" sz="1800" b="1" dirty="0" smtClean="0">
                <a:solidFill>
                  <a:srgbClr val="343024"/>
                </a:solidFill>
              </a:rPr>
              <a:t>4 maja 1916 roku</a:t>
            </a:r>
            <a:r>
              <a:rPr lang="pl-PL" sz="1800" dirty="0" smtClean="0">
                <a:solidFill>
                  <a:srgbClr val="343024"/>
                </a:solidFill>
              </a:rPr>
              <a:t>:    Joseph </a:t>
            </a:r>
            <a:r>
              <a:rPr lang="pl-PL" sz="1800" dirty="0" err="1" smtClean="0">
                <a:solidFill>
                  <a:srgbClr val="343024"/>
                </a:solidFill>
              </a:rPr>
              <a:t>Plunkett</a:t>
            </a:r>
            <a:r>
              <a:rPr lang="pl-PL" sz="1800" dirty="0" smtClean="0">
                <a:solidFill>
                  <a:srgbClr val="343024"/>
                </a:solidFill>
              </a:rPr>
              <a:t>, William </a:t>
            </a:r>
            <a:r>
              <a:rPr lang="pl-PL" sz="1800" dirty="0" err="1" smtClean="0">
                <a:solidFill>
                  <a:srgbClr val="343024"/>
                </a:solidFill>
              </a:rPr>
              <a:t>Pearse</a:t>
            </a:r>
            <a:r>
              <a:rPr lang="pl-PL" sz="1800" dirty="0" smtClean="0">
                <a:solidFill>
                  <a:srgbClr val="343024"/>
                </a:solidFill>
              </a:rPr>
              <a:t>, Edward </a:t>
            </a:r>
            <a:r>
              <a:rPr lang="pl-PL" sz="1800" dirty="0" err="1" smtClean="0">
                <a:solidFill>
                  <a:srgbClr val="343024"/>
                </a:solidFill>
              </a:rPr>
              <a:t>Daly</a:t>
            </a:r>
            <a:r>
              <a:rPr lang="pl-PL" sz="1800" dirty="0" smtClean="0">
                <a:solidFill>
                  <a:srgbClr val="343024"/>
                </a:solidFill>
              </a:rPr>
              <a:t>, Michael  </a:t>
            </a:r>
          </a:p>
          <a:p>
            <a:pPr marL="114300" indent="0">
              <a:buNone/>
            </a:pPr>
            <a:r>
              <a:rPr lang="pl-PL" sz="1800" dirty="0">
                <a:solidFill>
                  <a:srgbClr val="343024"/>
                </a:solidFill>
              </a:rPr>
              <a:t>	</a:t>
            </a:r>
            <a:r>
              <a:rPr lang="pl-PL" sz="1800" dirty="0" smtClean="0">
                <a:solidFill>
                  <a:srgbClr val="343024"/>
                </a:solidFill>
              </a:rPr>
              <a:t>	   </a:t>
            </a:r>
            <a:r>
              <a:rPr lang="pl-PL" sz="1800" dirty="0" err="1" smtClean="0">
                <a:solidFill>
                  <a:srgbClr val="343024"/>
                </a:solidFill>
              </a:rPr>
              <a:t>O’Hanrahan</a:t>
            </a:r>
            <a:endParaRPr lang="pl-PL" sz="18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800" b="1" dirty="0" smtClean="0">
                <a:solidFill>
                  <a:srgbClr val="343024"/>
                </a:solidFill>
              </a:rPr>
              <a:t>5 maja 1916 roku</a:t>
            </a:r>
            <a:r>
              <a:rPr lang="pl-PL" sz="1800" dirty="0" smtClean="0">
                <a:solidFill>
                  <a:srgbClr val="343024"/>
                </a:solidFill>
              </a:rPr>
              <a:t>:    John </a:t>
            </a:r>
            <a:r>
              <a:rPr lang="pl-PL" sz="1800" dirty="0" err="1" smtClean="0">
                <a:solidFill>
                  <a:srgbClr val="343024"/>
                </a:solidFill>
              </a:rPr>
              <a:t>MacBride</a:t>
            </a:r>
            <a:endParaRPr lang="pl-PL" sz="18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800" b="1" dirty="0" smtClean="0">
                <a:solidFill>
                  <a:srgbClr val="343024"/>
                </a:solidFill>
              </a:rPr>
              <a:t>8 maja 1916 roku</a:t>
            </a:r>
            <a:r>
              <a:rPr lang="pl-PL" sz="1800" dirty="0" smtClean="0">
                <a:solidFill>
                  <a:srgbClr val="343024"/>
                </a:solidFill>
              </a:rPr>
              <a:t>:    </a:t>
            </a:r>
            <a:r>
              <a:rPr lang="pl-PL" sz="1800" dirty="0" err="1" smtClean="0">
                <a:solidFill>
                  <a:srgbClr val="343024"/>
                </a:solidFill>
              </a:rPr>
              <a:t>Eamonn</a:t>
            </a:r>
            <a:r>
              <a:rPr lang="pl-PL" sz="1800" dirty="0" smtClean="0">
                <a:solidFill>
                  <a:srgbClr val="343024"/>
                </a:solidFill>
              </a:rPr>
              <a:t> </a:t>
            </a:r>
            <a:r>
              <a:rPr lang="pl-PL" sz="1800" dirty="0" err="1" smtClean="0">
                <a:solidFill>
                  <a:srgbClr val="343024"/>
                </a:solidFill>
              </a:rPr>
              <a:t>Ceannt</a:t>
            </a:r>
            <a:r>
              <a:rPr lang="pl-PL" sz="1800" dirty="0" smtClean="0">
                <a:solidFill>
                  <a:srgbClr val="343024"/>
                </a:solidFill>
              </a:rPr>
              <a:t>, Michael </a:t>
            </a:r>
            <a:r>
              <a:rPr lang="pl-PL" sz="1800" dirty="0" err="1" smtClean="0">
                <a:solidFill>
                  <a:srgbClr val="343024"/>
                </a:solidFill>
              </a:rPr>
              <a:t>Mallin</a:t>
            </a:r>
            <a:r>
              <a:rPr lang="pl-PL" sz="1800" dirty="0" smtClean="0">
                <a:solidFill>
                  <a:srgbClr val="343024"/>
                </a:solidFill>
              </a:rPr>
              <a:t>, </a:t>
            </a:r>
            <a:r>
              <a:rPr lang="pl-PL" sz="1800" dirty="0" err="1" smtClean="0">
                <a:solidFill>
                  <a:srgbClr val="343024"/>
                </a:solidFill>
              </a:rPr>
              <a:t>Sean</a:t>
            </a:r>
            <a:r>
              <a:rPr lang="pl-PL" sz="1800" dirty="0" smtClean="0">
                <a:solidFill>
                  <a:srgbClr val="343024"/>
                </a:solidFill>
              </a:rPr>
              <a:t> </a:t>
            </a:r>
            <a:r>
              <a:rPr lang="pl-PL" sz="1800" dirty="0" err="1" smtClean="0">
                <a:solidFill>
                  <a:srgbClr val="343024"/>
                </a:solidFill>
              </a:rPr>
              <a:t>Heuston</a:t>
            </a:r>
            <a:r>
              <a:rPr lang="pl-PL" sz="1800" dirty="0" smtClean="0">
                <a:solidFill>
                  <a:srgbClr val="343024"/>
                </a:solidFill>
              </a:rPr>
              <a:t>, Con Colbert</a:t>
            </a:r>
          </a:p>
          <a:p>
            <a:pPr marL="114300" indent="0">
              <a:buNone/>
            </a:pPr>
            <a:r>
              <a:rPr lang="pl-PL" sz="1800" b="1" dirty="0" smtClean="0">
                <a:solidFill>
                  <a:srgbClr val="343024"/>
                </a:solidFill>
              </a:rPr>
              <a:t>9 maja 1916 roku</a:t>
            </a:r>
            <a:r>
              <a:rPr lang="pl-PL" sz="1800" dirty="0" smtClean="0">
                <a:solidFill>
                  <a:srgbClr val="343024"/>
                </a:solidFill>
              </a:rPr>
              <a:t>:    Thomas Kent – w Cork</a:t>
            </a:r>
          </a:p>
          <a:p>
            <a:pPr marL="114300" indent="0">
              <a:buNone/>
            </a:pPr>
            <a:r>
              <a:rPr lang="pl-PL" sz="1800" b="1" dirty="0" smtClean="0">
                <a:solidFill>
                  <a:srgbClr val="343024"/>
                </a:solidFill>
              </a:rPr>
              <a:t>12 maja 1916 roku</a:t>
            </a:r>
            <a:r>
              <a:rPr lang="pl-PL" sz="1800" dirty="0" smtClean="0">
                <a:solidFill>
                  <a:srgbClr val="343024"/>
                </a:solidFill>
              </a:rPr>
              <a:t>:  James </a:t>
            </a:r>
            <a:r>
              <a:rPr lang="pl-PL" sz="1800" dirty="0" err="1" smtClean="0">
                <a:solidFill>
                  <a:srgbClr val="343024"/>
                </a:solidFill>
              </a:rPr>
              <a:t>Connolly</a:t>
            </a:r>
            <a:r>
              <a:rPr lang="pl-PL" sz="1800" dirty="0" smtClean="0">
                <a:solidFill>
                  <a:srgbClr val="343024"/>
                </a:solidFill>
              </a:rPr>
              <a:t>, </a:t>
            </a:r>
            <a:r>
              <a:rPr lang="pl-PL" sz="1800" dirty="0" err="1" smtClean="0">
                <a:solidFill>
                  <a:srgbClr val="343024"/>
                </a:solidFill>
              </a:rPr>
              <a:t>Sean</a:t>
            </a:r>
            <a:r>
              <a:rPr lang="pl-PL" sz="1800" dirty="0" smtClean="0">
                <a:solidFill>
                  <a:srgbClr val="343024"/>
                </a:solidFill>
              </a:rPr>
              <a:t> </a:t>
            </a:r>
            <a:r>
              <a:rPr lang="pl-PL" sz="1800" dirty="0" err="1" smtClean="0">
                <a:solidFill>
                  <a:srgbClr val="343024"/>
                </a:solidFill>
              </a:rPr>
              <a:t>MacDiarmada</a:t>
            </a:r>
            <a:endParaRPr lang="pl-PL" sz="1800" dirty="0" smtClean="0">
              <a:solidFill>
                <a:srgbClr val="343024"/>
              </a:solidFill>
            </a:endParaRPr>
          </a:p>
          <a:p>
            <a:pPr marL="114300" indent="0">
              <a:buNone/>
            </a:pPr>
            <a:r>
              <a:rPr lang="pl-PL" sz="1800" b="1" dirty="0" smtClean="0">
                <a:solidFill>
                  <a:srgbClr val="343024"/>
                </a:solidFill>
              </a:rPr>
              <a:t>3 </a:t>
            </a:r>
            <a:r>
              <a:rPr lang="pl-PL" sz="1800" b="1" dirty="0" smtClean="0">
                <a:solidFill>
                  <a:srgbClr val="343024"/>
                </a:solidFill>
              </a:rPr>
              <a:t>sierpnia </a:t>
            </a:r>
            <a:r>
              <a:rPr lang="pl-PL" sz="1800" b="1" dirty="0" smtClean="0">
                <a:solidFill>
                  <a:srgbClr val="343024"/>
                </a:solidFill>
              </a:rPr>
              <a:t>1916 roku</a:t>
            </a:r>
            <a:r>
              <a:rPr lang="pl-PL" sz="1800" dirty="0" smtClean="0">
                <a:solidFill>
                  <a:srgbClr val="343024"/>
                </a:solidFill>
              </a:rPr>
              <a:t>: Roger </a:t>
            </a:r>
            <a:r>
              <a:rPr lang="pl-PL" sz="1800" dirty="0" err="1" smtClean="0">
                <a:solidFill>
                  <a:srgbClr val="343024"/>
                </a:solidFill>
              </a:rPr>
              <a:t>Casement</a:t>
            </a:r>
            <a:r>
              <a:rPr lang="pl-PL" sz="1800" dirty="0" smtClean="0">
                <a:solidFill>
                  <a:srgbClr val="343024"/>
                </a:solidFill>
              </a:rPr>
              <a:t> w więzieniu </a:t>
            </a:r>
            <a:r>
              <a:rPr lang="pl-PL" sz="1800" dirty="0" err="1" smtClean="0">
                <a:solidFill>
                  <a:srgbClr val="343024"/>
                </a:solidFill>
              </a:rPr>
              <a:t>Pentonville</a:t>
            </a:r>
            <a:r>
              <a:rPr lang="pl-PL" sz="1800" dirty="0" smtClean="0">
                <a:solidFill>
                  <a:srgbClr val="343024"/>
                </a:solidFill>
              </a:rPr>
              <a:t>, w </a:t>
            </a:r>
            <a:r>
              <a:rPr lang="pl-PL" sz="1800" dirty="0" smtClean="0">
                <a:solidFill>
                  <a:srgbClr val="343024"/>
                </a:solidFill>
              </a:rPr>
              <a:t>Anglii</a:t>
            </a:r>
          </a:p>
          <a:p>
            <a:pPr marL="114300" indent="0">
              <a:buNone/>
            </a:pPr>
            <a:endParaRPr lang="pl-PL" sz="1800" dirty="0" smtClean="0">
              <a:solidFill>
                <a:srgbClr val="343024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797152"/>
            <a:ext cx="3672408" cy="152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36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yleganie">
  <a:themeElements>
    <a:clrScheme name="Przylegani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Pakiet 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zylegani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3325</TotalTime>
  <Words>1684</Words>
  <Application>Microsoft Office PowerPoint</Application>
  <PresentationFormat>Pokaz na ekranie (4:3)</PresentationFormat>
  <Paragraphs>394</Paragraphs>
  <Slides>35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6" baseType="lpstr">
      <vt:lpstr>Przyleganie</vt:lpstr>
      <vt:lpstr>          Powstanie Wielkanocne     1916</vt:lpstr>
      <vt:lpstr>Powstanie Wielkanocne 1916</vt:lpstr>
      <vt:lpstr>Powstanie Wielkanocne 1916</vt:lpstr>
      <vt:lpstr>Powstanie Wielkanocne 1916</vt:lpstr>
      <vt:lpstr>Powstanie Wielkanocne 1916</vt:lpstr>
      <vt:lpstr>Powstanie Wielkanocne 1916</vt:lpstr>
      <vt:lpstr>Powstanie Wielkanocne 1916</vt:lpstr>
      <vt:lpstr>Powstanie Wielkanocne 1916</vt:lpstr>
      <vt:lpstr>Powstanie Wielkanocne 1916</vt:lpstr>
      <vt:lpstr>Powstanie Wielkanocne 1916</vt:lpstr>
      <vt:lpstr>Powstanie Wielkanocne 1916</vt:lpstr>
      <vt:lpstr>Powstanie Wielkanocne 1916</vt:lpstr>
      <vt:lpstr>Powstanie Wielkanocne 1916</vt:lpstr>
      <vt:lpstr>Powstanie Wielkanocne 1916</vt:lpstr>
      <vt:lpstr>Powstanie Wielkanocne 1916</vt:lpstr>
      <vt:lpstr>Powstanie Wielkanocne 1916</vt:lpstr>
      <vt:lpstr>Powstanie Wielkanocne 1916</vt:lpstr>
      <vt:lpstr>Powstanie Wielkanocne 1916</vt:lpstr>
      <vt:lpstr>Powstanie Wielkanocne 1916</vt:lpstr>
      <vt:lpstr>Powstanie Wielkanocne 1916</vt:lpstr>
      <vt:lpstr>Powstanie Wielkanocne 1916</vt:lpstr>
      <vt:lpstr>Powstanie Wielkanocne 1916</vt:lpstr>
      <vt:lpstr>Powstanie Wielkanocne 1916</vt:lpstr>
      <vt:lpstr>Powstanie Wielkanocne 1916</vt:lpstr>
      <vt:lpstr>Powstanie Wielkanocne 1916</vt:lpstr>
      <vt:lpstr> Powstanie Wielkanocne 1916</vt:lpstr>
      <vt:lpstr>Powstanie Wielkanocne 1916</vt:lpstr>
      <vt:lpstr>Powstanie Wielkanocne 1916</vt:lpstr>
      <vt:lpstr>Powstanie Wielkanocne 1916</vt:lpstr>
      <vt:lpstr>Powstanie Wielkanocne 1916</vt:lpstr>
      <vt:lpstr>Powstanie Wielkanocne 1916</vt:lpstr>
      <vt:lpstr>Powstanie Wielkanocne 1916</vt:lpstr>
      <vt:lpstr>Powstanie Wielkanocne 1916</vt:lpstr>
      <vt:lpstr>Powstanie Wielkanocne 1916</vt:lpstr>
      <vt:lpstr>Powstanie Wielkanocne 1916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Powstanie Wielkanocne</dc:title>
  <dc:creator>sekret</dc:creator>
  <cp:lastModifiedBy>sekret</cp:lastModifiedBy>
  <cp:revision>293</cp:revision>
  <cp:lastPrinted>2017-03-17T10:14:13Z</cp:lastPrinted>
  <dcterms:created xsi:type="dcterms:W3CDTF">2017-02-08T11:09:13Z</dcterms:created>
  <dcterms:modified xsi:type="dcterms:W3CDTF">2017-03-17T11:03:35Z</dcterms:modified>
</cp:coreProperties>
</file>